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vestor Pitch Deck: Project Bento – A Desktop-First Covenant Command Center for the Modern Loan Market" id="{AF212D26-4A9F-400E-8C30-859FDB5BDE65}">
          <p14:sldIdLst>
            <p14:sldId id="2561"/>
            <p14:sldId id="2562"/>
          </p14:sldIdLst>
        </p14:section>
        <p14:section name="Market Opportunity and Problem Statement" id="{21262180-FEDF-4BD5-B323-8B7475033A19}">
          <p14:sldIdLst>
            <p14:sldId id="2563"/>
            <p14:sldId id="2564"/>
            <p14:sldId id="2565"/>
            <p14:sldId id="2566"/>
          </p14:sldIdLst>
        </p14:section>
        <p14:section name="Solution Overview: Project Bento" id="{8A16E961-082C-41AC-9E1F-A80AA0E240F8}">
          <p14:sldIdLst>
            <p14:sldId id="2567"/>
            <p14:sldId id="2568"/>
            <p14:sldId id="2569"/>
            <p14:sldId id="2570"/>
          </p14:sldIdLst>
        </p14:section>
        <p14:section name="Product Design and Technology" id="{9DFCBAA8-A97F-4280-AE1D-B02A313BE319}">
          <p14:sldIdLst>
            <p14:sldId id="2571"/>
            <p14:sldId id="2572"/>
            <p14:sldId id="2573"/>
            <p14:sldId id="2574"/>
          </p14:sldIdLst>
        </p14:section>
        <p14:section name="Go-to-Market Strategy and Business Model" id="{17767AEC-D8BE-4486-BD6F-C75D2BCFAB7D}">
          <p14:sldIdLst>
            <p14:sldId id="2575"/>
            <p14:sldId id="2576"/>
            <p14:sldId id="2577"/>
            <p14:sldId id="2578"/>
          </p14:sldIdLst>
        </p14:section>
        <p14:section name="Commercial Viability and Growth Potential" id="{29B402ED-CD4F-4252-B3DA-281E41AE4779}">
          <p14:sldIdLst>
            <p14:sldId id="2579"/>
            <p14:sldId id="2580"/>
            <p14:sldId id="2581"/>
            <p14:sldId id="2582"/>
          </p14:sldIdLst>
        </p14:section>
        <p14:section name="Conclusion" id="{2F7C030F-7249-4234-BB91-99FB994340C5}">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1" autoAdjust="0"/>
    <p:restoredTop sz="94660"/>
  </p:normalViewPr>
  <p:slideViewPr>
    <p:cSldViewPr snapToGrid="0">
      <p:cViewPr varScale="1">
        <p:scale>
          <a:sx n="80" d="100"/>
          <a:sy n="80" d="100"/>
        </p:scale>
        <p:origin x="64" y="4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5000E8-9FFA-4F19-A5A1-5B23AE8300EC}"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AE"/>
        </a:p>
      </dgm:t>
    </dgm:pt>
    <dgm:pt modelId="{F62B8E47-43C1-4A66-AB16-E058DCE80879}">
      <dgm:prSet/>
      <dgm:spPr/>
      <dgm:t>
        <a:bodyPr/>
        <a:lstStyle/>
        <a:p>
          <a:pPr>
            <a:lnSpc>
              <a:spcPct val="100000"/>
            </a:lnSpc>
            <a:defRPr b="1"/>
          </a:pPr>
          <a:r>
            <a:rPr lang="en-AE"/>
            <a:t>Outdated Technology</a:t>
          </a:r>
        </a:p>
      </dgm:t>
    </dgm:pt>
    <dgm:pt modelId="{5165868D-E338-4BA8-8776-E747413CE906}" type="parTrans" cxnId="{4D1F9BFC-95F7-450E-AFF5-D792B0D18CA3}">
      <dgm:prSet/>
      <dgm:spPr/>
      <dgm:t>
        <a:bodyPr/>
        <a:lstStyle/>
        <a:p>
          <a:endParaRPr lang="en-AE"/>
        </a:p>
      </dgm:t>
    </dgm:pt>
    <dgm:pt modelId="{EF336DBA-6EF0-4C46-8211-B499ACF0BC8F}" type="sibTrans" cxnId="{4D1F9BFC-95F7-450E-AFF5-D792B0D18CA3}">
      <dgm:prSet/>
      <dgm:spPr/>
      <dgm:t>
        <a:bodyPr/>
        <a:lstStyle/>
        <a:p>
          <a:pPr>
            <a:lnSpc>
              <a:spcPct val="100000"/>
            </a:lnSpc>
            <a:defRPr b="1"/>
          </a:pPr>
          <a:endParaRPr lang="en-AE"/>
        </a:p>
      </dgm:t>
    </dgm:pt>
    <dgm:pt modelId="{1EB41266-1A41-403F-85DB-365450029F14}">
      <dgm:prSet/>
      <dgm:spPr/>
      <dgm:t>
        <a:bodyPr/>
        <a:lstStyle/>
        <a:p>
          <a:pPr>
            <a:lnSpc>
              <a:spcPct val="100000"/>
            </a:lnSpc>
          </a:pPr>
          <a:r>
            <a:rPr lang="en-AE"/>
            <a:t>Current monitoring tools rely on obsolete technology that limits performance and user experience.</a:t>
          </a:r>
        </a:p>
      </dgm:t>
    </dgm:pt>
    <dgm:pt modelId="{D722D1E7-7845-46E6-AEE3-AEEA0224C74A}" type="parTrans" cxnId="{ACFAD4FA-5F0C-4ACF-86FE-BC0459207AC4}">
      <dgm:prSet/>
      <dgm:spPr/>
      <dgm:t>
        <a:bodyPr/>
        <a:lstStyle/>
        <a:p>
          <a:endParaRPr lang="en-AE"/>
        </a:p>
      </dgm:t>
    </dgm:pt>
    <dgm:pt modelId="{E765549F-84B5-4050-A519-3F206B274653}" type="sibTrans" cxnId="{ACFAD4FA-5F0C-4ACF-86FE-BC0459207AC4}">
      <dgm:prSet/>
      <dgm:spPr/>
      <dgm:t>
        <a:bodyPr/>
        <a:lstStyle/>
        <a:p>
          <a:endParaRPr lang="en-AE"/>
        </a:p>
      </dgm:t>
    </dgm:pt>
    <dgm:pt modelId="{C0193D51-3CFE-40C3-AECE-CFCCFCEB5C5F}">
      <dgm:prSet/>
      <dgm:spPr/>
      <dgm:t>
        <a:bodyPr/>
        <a:lstStyle/>
        <a:p>
          <a:pPr>
            <a:lnSpc>
              <a:spcPct val="100000"/>
            </a:lnSpc>
            <a:defRPr b="1"/>
          </a:pPr>
          <a:r>
            <a:rPr lang="en-AE"/>
            <a:t>Lack of Desktop Compatibility</a:t>
          </a:r>
        </a:p>
      </dgm:t>
    </dgm:pt>
    <dgm:pt modelId="{414EC71D-3CD5-4A39-83ED-9E7F372E36DB}" type="parTrans" cxnId="{9A2FD616-ECC7-446E-B02C-DA1E742C0044}">
      <dgm:prSet/>
      <dgm:spPr/>
      <dgm:t>
        <a:bodyPr/>
        <a:lstStyle/>
        <a:p>
          <a:endParaRPr lang="en-AE"/>
        </a:p>
      </dgm:t>
    </dgm:pt>
    <dgm:pt modelId="{7AD8EAD5-155D-4D40-BEEC-B0BD07EEA5BD}" type="sibTrans" cxnId="{9A2FD616-ECC7-446E-B02C-DA1E742C0044}">
      <dgm:prSet/>
      <dgm:spPr/>
      <dgm:t>
        <a:bodyPr/>
        <a:lstStyle/>
        <a:p>
          <a:pPr>
            <a:lnSpc>
              <a:spcPct val="100000"/>
            </a:lnSpc>
            <a:defRPr b="1"/>
          </a:pPr>
          <a:endParaRPr lang="en-AE"/>
        </a:p>
      </dgm:t>
    </dgm:pt>
    <dgm:pt modelId="{084518ED-81E4-4473-8DA0-08A84ADE9C08}">
      <dgm:prSet/>
      <dgm:spPr/>
      <dgm:t>
        <a:bodyPr/>
        <a:lstStyle/>
        <a:p>
          <a:pPr>
            <a:lnSpc>
              <a:spcPct val="100000"/>
            </a:lnSpc>
          </a:pPr>
          <a:r>
            <a:rPr lang="en-AE"/>
            <a:t>Many solutions are not compatible with desktop environments, hindering accessibility and usability.</a:t>
          </a:r>
        </a:p>
      </dgm:t>
    </dgm:pt>
    <dgm:pt modelId="{8B7417AF-20EF-4F0C-BDC2-087409FD7F57}" type="parTrans" cxnId="{749732B4-276E-4FBF-A8AC-D01ABDF317B3}">
      <dgm:prSet/>
      <dgm:spPr/>
      <dgm:t>
        <a:bodyPr/>
        <a:lstStyle/>
        <a:p>
          <a:endParaRPr lang="en-AE"/>
        </a:p>
      </dgm:t>
    </dgm:pt>
    <dgm:pt modelId="{0FF05ECD-1651-47B1-BAB7-65C490BE1ED2}" type="sibTrans" cxnId="{749732B4-276E-4FBF-A8AC-D01ABDF317B3}">
      <dgm:prSet/>
      <dgm:spPr/>
      <dgm:t>
        <a:bodyPr/>
        <a:lstStyle/>
        <a:p>
          <a:endParaRPr lang="en-AE"/>
        </a:p>
      </dgm:t>
    </dgm:pt>
    <dgm:pt modelId="{031379C4-C7E5-45F6-BE2F-C2D470BF4288}">
      <dgm:prSet/>
      <dgm:spPr/>
      <dgm:t>
        <a:bodyPr/>
        <a:lstStyle/>
        <a:p>
          <a:pPr>
            <a:lnSpc>
              <a:spcPct val="100000"/>
            </a:lnSpc>
            <a:defRPr b="1"/>
          </a:pPr>
          <a:r>
            <a:rPr lang="en-AE"/>
            <a:t>Insufficient Functionality</a:t>
          </a:r>
        </a:p>
      </dgm:t>
    </dgm:pt>
    <dgm:pt modelId="{430E5BB8-7BCD-4E26-88B2-56FFFD9DDA33}" type="parTrans" cxnId="{47F7B3C6-864B-47EE-8EF3-327438B68D15}">
      <dgm:prSet/>
      <dgm:spPr/>
      <dgm:t>
        <a:bodyPr/>
        <a:lstStyle/>
        <a:p>
          <a:endParaRPr lang="en-AE"/>
        </a:p>
      </dgm:t>
    </dgm:pt>
    <dgm:pt modelId="{02725BFB-1596-49ED-9453-5618976766EF}" type="sibTrans" cxnId="{47F7B3C6-864B-47EE-8EF3-327438B68D15}">
      <dgm:prSet/>
      <dgm:spPr/>
      <dgm:t>
        <a:bodyPr/>
        <a:lstStyle/>
        <a:p>
          <a:endParaRPr lang="en-AE"/>
        </a:p>
      </dgm:t>
    </dgm:pt>
    <dgm:pt modelId="{AE35766E-8962-49BC-AD66-3E0E807C0B45}">
      <dgm:prSet/>
      <dgm:spPr/>
      <dgm:t>
        <a:bodyPr/>
        <a:lstStyle/>
        <a:p>
          <a:pPr>
            <a:lnSpc>
              <a:spcPct val="100000"/>
            </a:lnSpc>
          </a:pPr>
          <a:r>
            <a:rPr lang="en-AE"/>
            <a:t>Existing tools lack comprehensive features necessary for seamless and effective monitoring.</a:t>
          </a:r>
        </a:p>
      </dgm:t>
    </dgm:pt>
    <dgm:pt modelId="{DFF55C09-32BF-49E4-8BED-52449082A864}" type="parTrans" cxnId="{23BA7DBB-3780-4E6A-A4FC-25B7B3169014}">
      <dgm:prSet/>
      <dgm:spPr/>
      <dgm:t>
        <a:bodyPr/>
        <a:lstStyle/>
        <a:p>
          <a:endParaRPr lang="en-AE"/>
        </a:p>
      </dgm:t>
    </dgm:pt>
    <dgm:pt modelId="{F1E13EE7-A57C-41F3-8693-624CD139D3DC}" type="sibTrans" cxnId="{23BA7DBB-3780-4E6A-A4FC-25B7B3169014}">
      <dgm:prSet/>
      <dgm:spPr/>
      <dgm:t>
        <a:bodyPr/>
        <a:lstStyle/>
        <a:p>
          <a:endParaRPr lang="en-AE"/>
        </a:p>
      </dgm:t>
    </dgm:pt>
    <dgm:pt modelId="{2F710552-F629-4299-81F5-A9C554EE24FE}" type="pres">
      <dgm:prSet presAssocID="{A45000E8-9FFA-4F19-A5A1-5B23AE8300EC}" presName="Root" presStyleCnt="0">
        <dgm:presLayoutVars>
          <dgm:dir/>
          <dgm:resizeHandles val="exact"/>
        </dgm:presLayoutVars>
      </dgm:prSet>
      <dgm:spPr/>
    </dgm:pt>
    <dgm:pt modelId="{D905136C-4830-48B2-825F-BB5A0352E7AE}" type="pres">
      <dgm:prSet presAssocID="{F62B8E47-43C1-4A66-AB16-E058DCE80879}" presName="Composite" presStyleCnt="0"/>
      <dgm:spPr/>
    </dgm:pt>
    <dgm:pt modelId="{A2B76E50-5BFD-409C-93E7-535E06F79500}" type="pres">
      <dgm:prSet presAssocID="{F62B8E47-43C1-4A66-AB16-E058DCE8087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499" r="14749" b="-3"/>
          <a:stretch/>
        </a:blipFill>
      </dgm:spPr>
      <dgm:extLst>
        <a:ext uri="{E40237B7-FDA0-4F09-8148-C483321AD2D9}">
          <dgm14:cNvPr xmlns:dgm14="http://schemas.microsoft.com/office/drawing/2010/diagram" id="0" name="" descr="Shelves on wall with screens"/>
        </a:ext>
      </dgm:extLst>
    </dgm:pt>
    <dgm:pt modelId="{B6913873-6665-4589-B529-E8C2364E81C2}" type="pres">
      <dgm:prSet presAssocID="{F62B8E47-43C1-4A66-AB16-E058DCE80879}" presName="Subtitle" presStyleLbl="revTx" presStyleIdx="0" presStyleCnt="6">
        <dgm:presLayoutVars>
          <dgm:chMax val="0"/>
          <dgm:bulletEnabled/>
        </dgm:presLayoutVars>
      </dgm:prSet>
      <dgm:spPr/>
    </dgm:pt>
    <dgm:pt modelId="{7FC733DA-EC9B-4C1C-B404-3FC92AEAC044}" type="pres">
      <dgm:prSet presAssocID="{F62B8E47-43C1-4A66-AB16-E058DCE80879}" presName="Description" presStyleLbl="revTx" presStyleIdx="1" presStyleCnt="6">
        <dgm:presLayoutVars>
          <dgm:bulletEnabled/>
        </dgm:presLayoutVars>
      </dgm:prSet>
      <dgm:spPr/>
    </dgm:pt>
    <dgm:pt modelId="{77FB9E94-BCAF-4442-863E-32041A349ADA}" type="pres">
      <dgm:prSet presAssocID="{EF336DBA-6EF0-4C46-8211-B499ACF0BC8F}" presName="sibTrans" presStyleLbl="sibTrans2D1" presStyleIdx="0" presStyleCnt="0"/>
      <dgm:spPr/>
    </dgm:pt>
    <dgm:pt modelId="{9F42D64F-3976-4DBF-8D7C-DD5E4E4F8B78}" type="pres">
      <dgm:prSet presAssocID="{C0193D51-3CFE-40C3-AECE-CFCCFCEB5C5F}" presName="Composite" presStyleCnt="0"/>
      <dgm:spPr/>
    </dgm:pt>
    <dgm:pt modelId="{E25EBA3D-2EDE-4E0C-910B-495822AB08C5}" type="pres">
      <dgm:prSet presAssocID="{C0193D51-3CFE-40C3-AECE-CFCCFCEB5C5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8089" r="16909" b="-2"/>
          <a:stretch/>
        </a:blipFill>
      </dgm:spPr>
      <dgm:extLst>
        <a:ext uri="{E40237B7-FDA0-4F09-8148-C483321AD2D9}">
          <dgm14:cNvPr xmlns:dgm14="http://schemas.microsoft.com/office/drawing/2010/diagram" id="0" name="" descr="glass cubes on white background."/>
        </a:ext>
      </dgm:extLst>
    </dgm:pt>
    <dgm:pt modelId="{24FCFA30-CE51-43F5-B53A-5C0A9976268A}" type="pres">
      <dgm:prSet presAssocID="{C0193D51-3CFE-40C3-AECE-CFCCFCEB5C5F}" presName="Subtitle" presStyleLbl="revTx" presStyleIdx="2" presStyleCnt="6">
        <dgm:presLayoutVars>
          <dgm:chMax val="0"/>
          <dgm:bulletEnabled/>
        </dgm:presLayoutVars>
      </dgm:prSet>
      <dgm:spPr/>
    </dgm:pt>
    <dgm:pt modelId="{6BE957CF-1DF3-4157-A2D4-0162E2E393DC}" type="pres">
      <dgm:prSet presAssocID="{C0193D51-3CFE-40C3-AECE-CFCCFCEB5C5F}" presName="Description" presStyleLbl="revTx" presStyleIdx="3" presStyleCnt="6">
        <dgm:presLayoutVars>
          <dgm:bulletEnabled/>
        </dgm:presLayoutVars>
      </dgm:prSet>
      <dgm:spPr/>
    </dgm:pt>
    <dgm:pt modelId="{23BD4B73-294B-483A-AE56-6F81BB36FF7B}" type="pres">
      <dgm:prSet presAssocID="{7AD8EAD5-155D-4D40-BEEC-B0BD07EEA5BD}" presName="sibTrans" presStyleLbl="sibTrans2D1" presStyleIdx="0" presStyleCnt="0"/>
      <dgm:spPr/>
    </dgm:pt>
    <dgm:pt modelId="{22893EBC-1D66-448E-BCD0-303782D9E3DA}" type="pres">
      <dgm:prSet presAssocID="{031379C4-C7E5-45F6-BE2F-C2D470BF4288}" presName="Composite" presStyleCnt="0"/>
      <dgm:spPr/>
    </dgm:pt>
    <dgm:pt modelId="{973D4C31-EB2E-4CA0-A4A9-73440C5ABE12}" type="pres">
      <dgm:prSet presAssocID="{031379C4-C7E5-45F6-BE2F-C2D470BF428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7369" r="16378" b="-6"/>
          <a:stretch/>
        </a:blipFill>
      </dgm:spPr>
      <dgm:extLst>
        <a:ext uri="{E40237B7-FDA0-4F09-8148-C483321AD2D9}">
          <dgm14:cNvPr xmlns:dgm14="http://schemas.microsoft.com/office/drawing/2010/diagram" id="0" name="" descr="A computer interface concept, monitoring a server room with network security and cloud computing."/>
        </a:ext>
      </dgm:extLst>
    </dgm:pt>
    <dgm:pt modelId="{B0328865-B7B2-407B-80F8-F887DAE85A2C}" type="pres">
      <dgm:prSet presAssocID="{031379C4-C7E5-45F6-BE2F-C2D470BF4288}" presName="Subtitle" presStyleLbl="revTx" presStyleIdx="4" presStyleCnt="6">
        <dgm:presLayoutVars>
          <dgm:chMax val="0"/>
          <dgm:bulletEnabled/>
        </dgm:presLayoutVars>
      </dgm:prSet>
      <dgm:spPr/>
    </dgm:pt>
    <dgm:pt modelId="{9228E433-044A-440C-83DD-FC1650B1584E}" type="pres">
      <dgm:prSet presAssocID="{031379C4-C7E5-45F6-BE2F-C2D470BF4288}" presName="Description" presStyleLbl="revTx" presStyleIdx="5" presStyleCnt="6">
        <dgm:presLayoutVars>
          <dgm:bulletEnabled/>
        </dgm:presLayoutVars>
      </dgm:prSet>
      <dgm:spPr/>
    </dgm:pt>
  </dgm:ptLst>
  <dgm:cxnLst>
    <dgm:cxn modelId="{508AB802-0166-4A77-8575-8C9858CA50EF}" type="presOf" srcId="{1EB41266-1A41-403F-85DB-365450029F14}" destId="{7FC733DA-EC9B-4C1C-B404-3FC92AEAC044}" srcOrd="0" destOrd="0" presId="urn:microsoft.com/office/officeart/2024/3/layout/verticalVisualTextBlock1"/>
    <dgm:cxn modelId="{9A2FD616-ECC7-446E-B02C-DA1E742C0044}" srcId="{A45000E8-9FFA-4F19-A5A1-5B23AE8300EC}" destId="{C0193D51-3CFE-40C3-AECE-CFCCFCEB5C5F}" srcOrd="1" destOrd="0" parTransId="{414EC71D-3CD5-4A39-83ED-9E7F372E36DB}" sibTransId="{7AD8EAD5-155D-4D40-BEEC-B0BD07EEA5BD}"/>
    <dgm:cxn modelId="{F9D4A61F-43E7-41C7-BAF6-C49D15B356DF}" type="presOf" srcId="{7AD8EAD5-155D-4D40-BEEC-B0BD07EEA5BD}" destId="{23BD4B73-294B-483A-AE56-6F81BB36FF7B}" srcOrd="0" destOrd="0" presId="urn:microsoft.com/office/officeart/2024/3/layout/verticalVisualTextBlock1"/>
    <dgm:cxn modelId="{337D263A-0E62-4BA6-A517-40244C702330}" type="presOf" srcId="{A45000E8-9FFA-4F19-A5A1-5B23AE8300EC}" destId="{2F710552-F629-4299-81F5-A9C554EE24FE}" srcOrd="0" destOrd="0" presId="urn:microsoft.com/office/officeart/2024/3/layout/verticalVisualTextBlock1"/>
    <dgm:cxn modelId="{6D23456E-04C5-4D0C-A48E-C3FD63784D0F}" type="presOf" srcId="{031379C4-C7E5-45F6-BE2F-C2D470BF4288}" destId="{B0328865-B7B2-407B-80F8-F887DAE85A2C}" srcOrd="0" destOrd="0" presId="urn:microsoft.com/office/officeart/2024/3/layout/verticalVisualTextBlock1"/>
    <dgm:cxn modelId="{B9B53C7F-8ED4-4729-B3F2-9BE7740C5DBE}" type="presOf" srcId="{EF336DBA-6EF0-4C46-8211-B499ACF0BC8F}" destId="{77FB9E94-BCAF-4442-863E-32041A349ADA}" srcOrd="0" destOrd="0" presId="urn:microsoft.com/office/officeart/2024/3/layout/verticalVisualTextBlock1"/>
    <dgm:cxn modelId="{414E138C-1182-42E7-8DB8-FE7EF8E56F3D}" type="presOf" srcId="{084518ED-81E4-4473-8DA0-08A84ADE9C08}" destId="{6BE957CF-1DF3-4157-A2D4-0162E2E393DC}" srcOrd="0" destOrd="0" presId="urn:microsoft.com/office/officeart/2024/3/layout/verticalVisualTextBlock1"/>
    <dgm:cxn modelId="{D6959FAA-0534-44D3-8315-0DC88A347F22}" type="presOf" srcId="{C0193D51-3CFE-40C3-AECE-CFCCFCEB5C5F}" destId="{24FCFA30-CE51-43F5-B53A-5C0A9976268A}" srcOrd="0" destOrd="0" presId="urn:microsoft.com/office/officeart/2024/3/layout/verticalVisualTextBlock1"/>
    <dgm:cxn modelId="{83F193B1-A16B-4321-8E5C-903D42971886}" type="presOf" srcId="{F62B8E47-43C1-4A66-AB16-E058DCE80879}" destId="{B6913873-6665-4589-B529-E8C2364E81C2}" srcOrd="0" destOrd="0" presId="urn:microsoft.com/office/officeart/2024/3/layout/verticalVisualTextBlock1"/>
    <dgm:cxn modelId="{749732B4-276E-4FBF-A8AC-D01ABDF317B3}" srcId="{C0193D51-3CFE-40C3-AECE-CFCCFCEB5C5F}" destId="{084518ED-81E4-4473-8DA0-08A84ADE9C08}" srcOrd="0" destOrd="0" parTransId="{8B7417AF-20EF-4F0C-BDC2-087409FD7F57}" sibTransId="{0FF05ECD-1651-47B1-BAB7-65C490BE1ED2}"/>
    <dgm:cxn modelId="{23BA7DBB-3780-4E6A-A4FC-25B7B3169014}" srcId="{031379C4-C7E5-45F6-BE2F-C2D470BF4288}" destId="{AE35766E-8962-49BC-AD66-3E0E807C0B45}" srcOrd="0" destOrd="0" parTransId="{DFF55C09-32BF-49E4-8BED-52449082A864}" sibTransId="{F1E13EE7-A57C-41F3-8693-624CD139D3DC}"/>
    <dgm:cxn modelId="{47F7B3C6-864B-47EE-8EF3-327438B68D15}" srcId="{A45000E8-9FFA-4F19-A5A1-5B23AE8300EC}" destId="{031379C4-C7E5-45F6-BE2F-C2D470BF4288}" srcOrd="2" destOrd="0" parTransId="{430E5BB8-7BCD-4E26-88B2-56FFFD9DDA33}" sibTransId="{02725BFB-1596-49ED-9453-5618976766EF}"/>
    <dgm:cxn modelId="{A865D0DA-FF33-47F9-B7D9-21DD06ED6A0D}" type="presOf" srcId="{AE35766E-8962-49BC-AD66-3E0E807C0B45}" destId="{9228E433-044A-440C-83DD-FC1650B1584E}" srcOrd="0" destOrd="0" presId="urn:microsoft.com/office/officeart/2024/3/layout/verticalVisualTextBlock1"/>
    <dgm:cxn modelId="{ACFAD4FA-5F0C-4ACF-86FE-BC0459207AC4}" srcId="{F62B8E47-43C1-4A66-AB16-E058DCE80879}" destId="{1EB41266-1A41-403F-85DB-365450029F14}" srcOrd="0" destOrd="0" parTransId="{D722D1E7-7845-46E6-AEE3-AEEA0224C74A}" sibTransId="{E765549F-84B5-4050-A519-3F206B274653}"/>
    <dgm:cxn modelId="{4D1F9BFC-95F7-450E-AFF5-D792B0D18CA3}" srcId="{A45000E8-9FFA-4F19-A5A1-5B23AE8300EC}" destId="{F62B8E47-43C1-4A66-AB16-E058DCE80879}" srcOrd="0" destOrd="0" parTransId="{5165868D-E338-4BA8-8776-E747413CE906}" sibTransId="{EF336DBA-6EF0-4C46-8211-B499ACF0BC8F}"/>
    <dgm:cxn modelId="{2CC5CB61-FAE7-4540-B5D9-BA8874A78D90}" type="presParOf" srcId="{2F710552-F629-4299-81F5-A9C554EE24FE}" destId="{D905136C-4830-48B2-825F-BB5A0352E7AE}" srcOrd="0" destOrd="0" presId="urn:microsoft.com/office/officeart/2024/3/layout/verticalVisualTextBlock1"/>
    <dgm:cxn modelId="{772C2C4C-763F-41E8-8E90-E03B045ECCB2}" type="presParOf" srcId="{D905136C-4830-48B2-825F-BB5A0352E7AE}" destId="{A2B76E50-5BFD-409C-93E7-535E06F79500}" srcOrd="0" destOrd="0" presId="urn:microsoft.com/office/officeart/2024/3/layout/verticalVisualTextBlock1"/>
    <dgm:cxn modelId="{FB63D6BE-BD5F-4647-8ADE-48DCABEBFD93}" type="presParOf" srcId="{D905136C-4830-48B2-825F-BB5A0352E7AE}" destId="{B6913873-6665-4589-B529-E8C2364E81C2}" srcOrd="1" destOrd="0" presId="urn:microsoft.com/office/officeart/2024/3/layout/verticalVisualTextBlock1"/>
    <dgm:cxn modelId="{B3F15C1B-AD05-4F9C-A2F2-C0A4C9CCAE4F}" type="presParOf" srcId="{D905136C-4830-48B2-825F-BB5A0352E7AE}" destId="{7FC733DA-EC9B-4C1C-B404-3FC92AEAC044}" srcOrd="2" destOrd="0" presId="urn:microsoft.com/office/officeart/2024/3/layout/verticalVisualTextBlock1"/>
    <dgm:cxn modelId="{F1EAC4B0-8289-49F3-BE65-E9EF7B6B08E0}" type="presParOf" srcId="{2F710552-F629-4299-81F5-A9C554EE24FE}" destId="{77FB9E94-BCAF-4442-863E-32041A349ADA}" srcOrd="1" destOrd="0" presId="urn:microsoft.com/office/officeart/2024/3/layout/verticalVisualTextBlock1"/>
    <dgm:cxn modelId="{67522F67-1864-44AE-99C3-D60480EB855E}" type="presParOf" srcId="{2F710552-F629-4299-81F5-A9C554EE24FE}" destId="{9F42D64F-3976-4DBF-8D7C-DD5E4E4F8B78}" srcOrd="2" destOrd="0" presId="urn:microsoft.com/office/officeart/2024/3/layout/verticalVisualTextBlock1"/>
    <dgm:cxn modelId="{E1EAA42C-D2DF-4D41-85A9-243E7EB45DB3}" type="presParOf" srcId="{9F42D64F-3976-4DBF-8D7C-DD5E4E4F8B78}" destId="{E25EBA3D-2EDE-4E0C-910B-495822AB08C5}" srcOrd="0" destOrd="0" presId="urn:microsoft.com/office/officeart/2024/3/layout/verticalVisualTextBlock1"/>
    <dgm:cxn modelId="{03F4D4EB-48EF-4867-99EF-71BE3398C91B}" type="presParOf" srcId="{9F42D64F-3976-4DBF-8D7C-DD5E4E4F8B78}" destId="{24FCFA30-CE51-43F5-B53A-5C0A9976268A}" srcOrd="1" destOrd="0" presId="urn:microsoft.com/office/officeart/2024/3/layout/verticalVisualTextBlock1"/>
    <dgm:cxn modelId="{0B52F2C2-B995-4352-BF15-300F2435CA8B}" type="presParOf" srcId="{9F42D64F-3976-4DBF-8D7C-DD5E4E4F8B78}" destId="{6BE957CF-1DF3-4157-A2D4-0162E2E393DC}" srcOrd="2" destOrd="0" presId="urn:microsoft.com/office/officeart/2024/3/layout/verticalVisualTextBlock1"/>
    <dgm:cxn modelId="{5EF3D581-7DDD-46F1-BCA6-EDE395D137AD}" type="presParOf" srcId="{2F710552-F629-4299-81F5-A9C554EE24FE}" destId="{23BD4B73-294B-483A-AE56-6F81BB36FF7B}" srcOrd="3" destOrd="0" presId="urn:microsoft.com/office/officeart/2024/3/layout/verticalVisualTextBlock1"/>
    <dgm:cxn modelId="{59965D8A-1E7F-4596-B923-2B54AEA504C3}" type="presParOf" srcId="{2F710552-F629-4299-81F5-A9C554EE24FE}" destId="{22893EBC-1D66-448E-BCD0-303782D9E3DA}" srcOrd="4" destOrd="0" presId="urn:microsoft.com/office/officeart/2024/3/layout/verticalVisualTextBlock1"/>
    <dgm:cxn modelId="{691589BD-C9AF-4428-9D76-771626AC9873}" type="presParOf" srcId="{22893EBC-1D66-448E-BCD0-303782D9E3DA}" destId="{973D4C31-EB2E-4CA0-A4A9-73440C5ABE12}" srcOrd="0" destOrd="0" presId="urn:microsoft.com/office/officeart/2024/3/layout/verticalVisualTextBlock1"/>
    <dgm:cxn modelId="{C0B99DA6-1C0E-42F6-83BE-047C68D65BEE}" type="presParOf" srcId="{22893EBC-1D66-448E-BCD0-303782D9E3DA}" destId="{B0328865-B7B2-407B-80F8-F887DAE85A2C}" srcOrd="1" destOrd="0" presId="urn:microsoft.com/office/officeart/2024/3/layout/verticalVisualTextBlock1"/>
    <dgm:cxn modelId="{66FE358A-518B-43F0-8494-E6B46C9CD870}" type="presParOf" srcId="{22893EBC-1D66-448E-BCD0-303782D9E3DA}" destId="{9228E433-044A-440C-83DD-FC1650B1584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46C95C-1E55-4A28-B4F2-5EC611AF96B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89B4993C-9EFD-48A4-B814-EB99D9AD9979}">
      <dgm:prSet/>
      <dgm:spPr/>
      <dgm:t>
        <a:bodyPr/>
        <a:lstStyle/>
        <a:p>
          <a:pPr>
            <a:lnSpc>
              <a:spcPct val="100000"/>
            </a:lnSpc>
            <a:defRPr b="1"/>
          </a:pPr>
          <a:r>
            <a:rPr lang="en-US"/>
            <a:t>Transformative Opportunity</a:t>
          </a:r>
        </a:p>
      </dgm:t>
    </dgm:pt>
    <dgm:pt modelId="{BAF80F81-4226-49AB-AA7F-D6D304F76757}" type="parTrans" cxnId="{114402C3-242F-427C-99DA-354EDD9C29B3}">
      <dgm:prSet/>
      <dgm:spPr/>
      <dgm:t>
        <a:bodyPr/>
        <a:lstStyle/>
        <a:p>
          <a:endParaRPr lang="en-US"/>
        </a:p>
      </dgm:t>
    </dgm:pt>
    <dgm:pt modelId="{BC89EF0B-F566-4349-A65F-E53E9E7EA873}" type="sibTrans" cxnId="{114402C3-242F-427C-99DA-354EDD9C29B3}">
      <dgm:prSet/>
      <dgm:spPr/>
      <dgm:t>
        <a:bodyPr/>
        <a:lstStyle/>
        <a:p>
          <a:pPr>
            <a:lnSpc>
              <a:spcPct val="100000"/>
            </a:lnSpc>
            <a:defRPr b="1"/>
          </a:pPr>
          <a:endParaRPr lang="en-US"/>
        </a:p>
      </dgm:t>
    </dgm:pt>
    <dgm:pt modelId="{269F3AFB-B386-4894-86FA-BECCF319246E}">
      <dgm:prSet/>
      <dgm:spPr/>
      <dgm:t>
        <a:bodyPr/>
        <a:lstStyle/>
        <a:p>
          <a:pPr>
            <a:lnSpc>
              <a:spcPct val="100000"/>
            </a:lnSpc>
          </a:pPr>
          <a:r>
            <a:rPr lang="en-US"/>
            <a:t>Project Bento offers a groundbreaking approach to revolutionize the loan market through innovative covenant monitoring.</a:t>
          </a:r>
        </a:p>
      </dgm:t>
    </dgm:pt>
    <dgm:pt modelId="{29A55AA1-5483-45DB-AD3A-3C30F0B02583}" type="parTrans" cxnId="{8D11419F-B33B-4B89-B451-5FD62014FC65}">
      <dgm:prSet/>
      <dgm:spPr/>
      <dgm:t>
        <a:bodyPr/>
        <a:lstStyle/>
        <a:p>
          <a:endParaRPr lang="en-US"/>
        </a:p>
      </dgm:t>
    </dgm:pt>
    <dgm:pt modelId="{AE85ACB7-C023-45DA-8F0C-88B29E53F9D8}" type="sibTrans" cxnId="{8D11419F-B33B-4B89-B451-5FD62014FC65}">
      <dgm:prSet/>
      <dgm:spPr/>
      <dgm:t>
        <a:bodyPr/>
        <a:lstStyle/>
        <a:p>
          <a:endParaRPr lang="en-US"/>
        </a:p>
      </dgm:t>
    </dgm:pt>
    <dgm:pt modelId="{0027C5B8-F514-497E-9DE0-4C81D95CBA0E}">
      <dgm:prSet/>
      <dgm:spPr/>
      <dgm:t>
        <a:bodyPr/>
        <a:lstStyle/>
        <a:p>
          <a:pPr>
            <a:lnSpc>
              <a:spcPct val="100000"/>
            </a:lnSpc>
            <a:defRPr b="1"/>
          </a:pPr>
          <a:r>
            <a:rPr lang="en-US"/>
            <a:t>Future of Portfolio Management</a:t>
          </a:r>
        </a:p>
      </dgm:t>
    </dgm:pt>
    <dgm:pt modelId="{41299FB4-EE96-46B2-9975-EAB0F0F6C0AA}" type="parTrans" cxnId="{309D3003-6FD4-4A0D-823B-E56AD5E5A93C}">
      <dgm:prSet/>
      <dgm:spPr/>
      <dgm:t>
        <a:bodyPr/>
        <a:lstStyle/>
        <a:p>
          <a:endParaRPr lang="en-US"/>
        </a:p>
      </dgm:t>
    </dgm:pt>
    <dgm:pt modelId="{EBD1AB32-5126-467B-9F47-E6002361812E}" type="sibTrans" cxnId="{309D3003-6FD4-4A0D-823B-E56AD5E5A93C}">
      <dgm:prSet/>
      <dgm:spPr/>
      <dgm:t>
        <a:bodyPr/>
        <a:lstStyle/>
        <a:p>
          <a:endParaRPr lang="en-US"/>
        </a:p>
      </dgm:t>
    </dgm:pt>
    <dgm:pt modelId="{3CB3B5DE-EC6E-4E46-8323-9C9542FE4961}">
      <dgm:prSet/>
      <dgm:spPr/>
      <dgm:t>
        <a:bodyPr/>
        <a:lstStyle/>
        <a:p>
          <a:pPr>
            <a:lnSpc>
              <a:spcPct val="100000"/>
            </a:lnSpc>
          </a:pPr>
          <a:r>
            <a:rPr lang="en-US"/>
            <a:t>Join us in shaping the future of loan portfolio management with cutting-edge technology and insights.</a:t>
          </a:r>
        </a:p>
      </dgm:t>
    </dgm:pt>
    <dgm:pt modelId="{400CE02B-5A56-41E0-A8CF-8EC4EB46A81E}" type="parTrans" cxnId="{95DA455B-0955-4AE0-9BF1-9584B72C8BDB}">
      <dgm:prSet/>
      <dgm:spPr/>
      <dgm:t>
        <a:bodyPr/>
        <a:lstStyle/>
        <a:p>
          <a:endParaRPr lang="en-US"/>
        </a:p>
      </dgm:t>
    </dgm:pt>
    <dgm:pt modelId="{32435CF0-FD28-4692-80CF-DDFDB95A9E71}" type="sibTrans" cxnId="{95DA455B-0955-4AE0-9BF1-9584B72C8BDB}">
      <dgm:prSet/>
      <dgm:spPr/>
      <dgm:t>
        <a:bodyPr/>
        <a:lstStyle/>
        <a:p>
          <a:endParaRPr lang="en-US"/>
        </a:p>
      </dgm:t>
    </dgm:pt>
    <dgm:pt modelId="{14DBDE67-5B4E-4967-918D-0873C30FD30B}" type="pres">
      <dgm:prSet presAssocID="{3146C95C-1E55-4A28-B4F2-5EC611AF96B5}" presName="Name0" presStyleCnt="0">
        <dgm:presLayoutVars>
          <dgm:dir/>
          <dgm:resizeHandles val="exact"/>
        </dgm:presLayoutVars>
      </dgm:prSet>
      <dgm:spPr/>
    </dgm:pt>
    <dgm:pt modelId="{3A5DAC5D-96A5-4044-B59D-3F48CA8BE2B8}" type="pres">
      <dgm:prSet presAssocID="{89B4993C-9EFD-48A4-B814-EB99D9AD9979}" presName="compNode" presStyleCnt="0"/>
      <dgm:spPr/>
    </dgm:pt>
    <dgm:pt modelId="{CD02E9AD-6EB2-4662-BFE5-55BAA3D28F59}" type="pres">
      <dgm:prSet presAssocID="{89B4993C-9EFD-48A4-B814-EB99D9AD9979}" presName="pictRect" presStyleLbl="revTx" presStyleIdx="0" presStyleCnt="4">
        <dgm:presLayoutVars>
          <dgm:chMax val="0"/>
          <dgm:bulletEnabled/>
        </dgm:presLayoutVars>
      </dgm:prSet>
      <dgm:spPr/>
    </dgm:pt>
    <dgm:pt modelId="{5645E8D1-0209-435A-9113-6CE1D6942B72}" type="pres">
      <dgm:prSet presAssocID="{89B4993C-9EFD-48A4-B814-EB99D9AD9979}" presName="textRect" presStyleLbl="revTx" presStyleIdx="1" presStyleCnt="4">
        <dgm:presLayoutVars>
          <dgm:bulletEnabled/>
        </dgm:presLayoutVars>
      </dgm:prSet>
      <dgm:spPr/>
    </dgm:pt>
    <dgm:pt modelId="{FBEC2B1A-A4D8-46F9-A9D3-C0D8007C7CA5}" type="pres">
      <dgm:prSet presAssocID="{BC89EF0B-F566-4349-A65F-E53E9E7EA873}" presName="sibTrans" presStyleLbl="sibTrans2D1" presStyleIdx="0" presStyleCnt="0"/>
      <dgm:spPr/>
    </dgm:pt>
    <dgm:pt modelId="{EAA8DE02-6BE3-4DFE-8530-C1805AC694A6}" type="pres">
      <dgm:prSet presAssocID="{0027C5B8-F514-497E-9DE0-4C81D95CBA0E}" presName="compNode" presStyleCnt="0"/>
      <dgm:spPr/>
    </dgm:pt>
    <dgm:pt modelId="{BD51D4EC-567A-456E-AF16-E49D40E8B099}" type="pres">
      <dgm:prSet presAssocID="{0027C5B8-F514-497E-9DE0-4C81D95CBA0E}" presName="pictRect" presStyleLbl="revTx" presStyleIdx="2" presStyleCnt="4">
        <dgm:presLayoutVars>
          <dgm:chMax val="0"/>
          <dgm:bulletEnabled/>
        </dgm:presLayoutVars>
      </dgm:prSet>
      <dgm:spPr/>
    </dgm:pt>
    <dgm:pt modelId="{A57C51B7-0E15-4213-B409-56CD32B4FE15}" type="pres">
      <dgm:prSet presAssocID="{0027C5B8-F514-497E-9DE0-4C81D95CBA0E}" presName="textRect" presStyleLbl="revTx" presStyleIdx="3" presStyleCnt="4">
        <dgm:presLayoutVars>
          <dgm:bulletEnabled/>
        </dgm:presLayoutVars>
      </dgm:prSet>
      <dgm:spPr/>
    </dgm:pt>
  </dgm:ptLst>
  <dgm:cxnLst>
    <dgm:cxn modelId="{D7776E02-9211-42C5-8021-4C5EC435434D}" type="presOf" srcId="{3CB3B5DE-EC6E-4E46-8323-9C9542FE4961}" destId="{A57C51B7-0E15-4213-B409-56CD32B4FE15}" srcOrd="0" destOrd="0" presId="urn:microsoft.com/office/officeart/2024/3/layout/hArchList1"/>
    <dgm:cxn modelId="{309D3003-6FD4-4A0D-823B-E56AD5E5A93C}" srcId="{3146C95C-1E55-4A28-B4F2-5EC611AF96B5}" destId="{0027C5B8-F514-497E-9DE0-4C81D95CBA0E}" srcOrd="1" destOrd="0" parTransId="{41299FB4-EE96-46B2-9975-EAB0F0F6C0AA}" sibTransId="{EBD1AB32-5126-467B-9F47-E6002361812E}"/>
    <dgm:cxn modelId="{95DA455B-0955-4AE0-9BF1-9584B72C8BDB}" srcId="{0027C5B8-F514-497E-9DE0-4C81D95CBA0E}" destId="{3CB3B5DE-EC6E-4E46-8323-9C9542FE4961}" srcOrd="0" destOrd="0" parTransId="{400CE02B-5A56-41E0-A8CF-8EC4EB46A81E}" sibTransId="{32435CF0-FD28-4692-80CF-DDFDB95A9E71}"/>
    <dgm:cxn modelId="{531C1763-433D-4AB8-9740-FB2D56172F2A}" type="presOf" srcId="{3146C95C-1E55-4A28-B4F2-5EC611AF96B5}" destId="{14DBDE67-5B4E-4967-918D-0873C30FD30B}" srcOrd="0" destOrd="0" presId="urn:microsoft.com/office/officeart/2024/3/layout/hArchList1"/>
    <dgm:cxn modelId="{4DFDFC63-068A-4418-9B80-11DBC31BA877}" type="presOf" srcId="{0027C5B8-F514-497E-9DE0-4C81D95CBA0E}" destId="{BD51D4EC-567A-456E-AF16-E49D40E8B099}" srcOrd="0" destOrd="0" presId="urn:microsoft.com/office/officeart/2024/3/layout/hArchList1"/>
    <dgm:cxn modelId="{29346C82-CF50-41D6-A748-B2115AE5B798}" type="presOf" srcId="{89B4993C-9EFD-48A4-B814-EB99D9AD9979}" destId="{CD02E9AD-6EB2-4662-BFE5-55BAA3D28F59}" srcOrd="0" destOrd="0" presId="urn:microsoft.com/office/officeart/2024/3/layout/hArchList1"/>
    <dgm:cxn modelId="{8D11419F-B33B-4B89-B451-5FD62014FC65}" srcId="{89B4993C-9EFD-48A4-B814-EB99D9AD9979}" destId="{269F3AFB-B386-4894-86FA-BECCF319246E}" srcOrd="0" destOrd="0" parTransId="{29A55AA1-5483-45DB-AD3A-3C30F0B02583}" sibTransId="{AE85ACB7-C023-45DA-8F0C-88B29E53F9D8}"/>
    <dgm:cxn modelId="{CA9094B7-6676-4BFA-B259-F35DFE2F545F}" type="presOf" srcId="{BC89EF0B-F566-4349-A65F-E53E9E7EA873}" destId="{FBEC2B1A-A4D8-46F9-A9D3-C0D8007C7CA5}" srcOrd="0" destOrd="0" presId="urn:microsoft.com/office/officeart/2024/3/layout/hArchList1"/>
    <dgm:cxn modelId="{114402C3-242F-427C-99DA-354EDD9C29B3}" srcId="{3146C95C-1E55-4A28-B4F2-5EC611AF96B5}" destId="{89B4993C-9EFD-48A4-B814-EB99D9AD9979}" srcOrd="0" destOrd="0" parTransId="{BAF80F81-4226-49AB-AA7F-D6D304F76757}" sibTransId="{BC89EF0B-F566-4349-A65F-E53E9E7EA873}"/>
    <dgm:cxn modelId="{8C1704EE-5F24-4553-A5FB-DD6FDC87470B}" type="presOf" srcId="{269F3AFB-B386-4894-86FA-BECCF319246E}" destId="{5645E8D1-0209-435A-9113-6CE1D6942B72}" srcOrd="0" destOrd="0" presId="urn:microsoft.com/office/officeart/2024/3/layout/hArchList1"/>
    <dgm:cxn modelId="{9922247D-6AD4-48B3-8428-5EBA9BA4F7CA}" type="presParOf" srcId="{14DBDE67-5B4E-4967-918D-0873C30FD30B}" destId="{3A5DAC5D-96A5-4044-B59D-3F48CA8BE2B8}" srcOrd="0" destOrd="0" presId="urn:microsoft.com/office/officeart/2024/3/layout/hArchList1"/>
    <dgm:cxn modelId="{90453E36-5A36-4D6B-92DD-96180546073F}" type="presParOf" srcId="{3A5DAC5D-96A5-4044-B59D-3F48CA8BE2B8}" destId="{CD02E9AD-6EB2-4662-BFE5-55BAA3D28F59}" srcOrd="0" destOrd="0" presId="urn:microsoft.com/office/officeart/2024/3/layout/hArchList1"/>
    <dgm:cxn modelId="{1BE3A7C3-148D-4B29-A397-758D9A8F41C2}" type="presParOf" srcId="{3A5DAC5D-96A5-4044-B59D-3F48CA8BE2B8}" destId="{5645E8D1-0209-435A-9113-6CE1D6942B72}" srcOrd="1" destOrd="0" presId="urn:microsoft.com/office/officeart/2024/3/layout/hArchList1"/>
    <dgm:cxn modelId="{FBF1F212-A0E2-416D-A974-8E78014B0086}" type="presParOf" srcId="{14DBDE67-5B4E-4967-918D-0873C30FD30B}" destId="{FBEC2B1A-A4D8-46F9-A9D3-C0D8007C7CA5}" srcOrd="1" destOrd="0" presId="urn:microsoft.com/office/officeart/2024/3/layout/hArchList1"/>
    <dgm:cxn modelId="{A8D201FA-B1B7-418B-96C3-996B17957D65}" type="presParOf" srcId="{14DBDE67-5B4E-4967-918D-0873C30FD30B}" destId="{EAA8DE02-6BE3-4DFE-8530-C1805AC694A6}" srcOrd="2" destOrd="0" presId="urn:microsoft.com/office/officeart/2024/3/layout/hArchList1"/>
    <dgm:cxn modelId="{CC1847C0-ADB0-4ADF-AC62-CDCFAB9F1D37}" type="presParOf" srcId="{EAA8DE02-6BE3-4DFE-8530-C1805AC694A6}" destId="{BD51D4EC-567A-456E-AF16-E49D40E8B099}" srcOrd="0" destOrd="0" presId="urn:microsoft.com/office/officeart/2024/3/layout/hArchList1"/>
    <dgm:cxn modelId="{3BEF9B2C-5E53-4F2C-BD8C-91F4A6E646BB}" type="presParOf" srcId="{EAA8DE02-6BE3-4DFE-8530-C1805AC694A6}" destId="{A57C51B7-0E15-4213-B409-56CD32B4FE15}"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76E50-5BFD-409C-93E7-535E06F79500}">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499" r="14749" b="-3"/>
          <a:stretch/>
        </a:blipFill>
        <a:ln>
          <a:noFill/>
        </a:ln>
        <a:effectLst/>
      </dsp:spPr>
      <dsp:style>
        <a:lnRef idx="0">
          <a:scrgbClr r="0" g="0" b="0"/>
        </a:lnRef>
        <a:fillRef idx="3">
          <a:scrgbClr r="0" g="0" b="0"/>
        </a:fillRef>
        <a:effectRef idx="2">
          <a:scrgbClr r="0" g="0" b="0"/>
        </a:effectRef>
        <a:fontRef idx="minor">
          <a:schemeClr val="lt1"/>
        </a:fontRef>
      </dsp:style>
    </dsp:sp>
    <dsp:sp modelId="{B6913873-6665-4589-B529-E8C2364E81C2}">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AE" sz="1800" kern="1200"/>
            <a:t>Outdated Technology</a:t>
          </a:r>
        </a:p>
      </dsp:txBody>
      <dsp:txXfrm>
        <a:off x="2141433" y="0"/>
        <a:ext cx="9782775" cy="428453"/>
      </dsp:txXfrm>
    </dsp:sp>
    <dsp:sp modelId="{7FC733DA-EC9B-4C1C-B404-3FC92AEAC044}">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AE" sz="1400" kern="1200"/>
            <a:t>Current monitoring tools rely on obsolete technology that limits performance and user experience.</a:t>
          </a:r>
        </a:p>
      </dsp:txBody>
      <dsp:txXfrm>
        <a:off x="2141433" y="428453"/>
        <a:ext cx="9782775" cy="1532980"/>
      </dsp:txXfrm>
    </dsp:sp>
    <dsp:sp modelId="{E25EBA3D-2EDE-4E0C-910B-495822AB08C5}">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8089" r="16909" b="-2"/>
          <a:stretch/>
        </a:blipFill>
        <a:ln>
          <a:noFill/>
        </a:ln>
        <a:effectLst/>
      </dsp:spPr>
      <dsp:style>
        <a:lnRef idx="0">
          <a:scrgbClr r="0" g="0" b="0"/>
        </a:lnRef>
        <a:fillRef idx="3">
          <a:scrgbClr r="0" g="0" b="0"/>
        </a:fillRef>
        <a:effectRef idx="2">
          <a:scrgbClr r="0" g="0" b="0"/>
        </a:effectRef>
        <a:fontRef idx="minor">
          <a:schemeClr val="lt1"/>
        </a:fontRef>
      </dsp:style>
    </dsp:sp>
    <dsp:sp modelId="{24FCFA30-CE51-43F5-B53A-5C0A9976268A}">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AE" sz="1800" kern="1200"/>
            <a:t>Lack of Desktop Compatibility</a:t>
          </a:r>
        </a:p>
      </dsp:txBody>
      <dsp:txXfrm>
        <a:off x="2141433" y="2118348"/>
        <a:ext cx="9782775" cy="428453"/>
      </dsp:txXfrm>
    </dsp:sp>
    <dsp:sp modelId="{6BE957CF-1DF3-4157-A2D4-0162E2E393DC}">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AE" sz="1400" kern="1200"/>
            <a:t>Many solutions are not compatible with desktop environments, hindering accessibility and usability.</a:t>
          </a:r>
        </a:p>
      </dsp:txBody>
      <dsp:txXfrm>
        <a:off x="2141433" y="2546802"/>
        <a:ext cx="9782775" cy="1532980"/>
      </dsp:txXfrm>
    </dsp:sp>
    <dsp:sp modelId="{973D4C31-EB2E-4CA0-A4A9-73440C5ABE12}">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7369" r="16378" b="-6"/>
          <a:stretch/>
        </a:blipFill>
        <a:ln>
          <a:noFill/>
        </a:ln>
        <a:effectLst/>
      </dsp:spPr>
      <dsp:style>
        <a:lnRef idx="0">
          <a:scrgbClr r="0" g="0" b="0"/>
        </a:lnRef>
        <a:fillRef idx="3">
          <a:scrgbClr r="0" g="0" b="0"/>
        </a:fillRef>
        <a:effectRef idx="2">
          <a:scrgbClr r="0" g="0" b="0"/>
        </a:effectRef>
        <a:fontRef idx="minor">
          <a:schemeClr val="lt1"/>
        </a:fontRef>
      </dsp:style>
    </dsp:sp>
    <dsp:sp modelId="{B0328865-B7B2-407B-80F8-F887DAE85A2C}">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AE" sz="1800" kern="1200"/>
            <a:t>Insufficient Functionality</a:t>
          </a:r>
        </a:p>
      </dsp:txBody>
      <dsp:txXfrm>
        <a:off x="2141433" y="4236697"/>
        <a:ext cx="9782775" cy="428453"/>
      </dsp:txXfrm>
    </dsp:sp>
    <dsp:sp modelId="{9228E433-044A-440C-83DD-FC1650B1584E}">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AE" sz="1400" kern="1200"/>
            <a:t>Existing tools lack comprehensive features necessary for seamless and effective monitoring.</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2E9AD-6EB2-4662-BFE5-55BAA3D28F59}">
      <dsp:nvSpPr>
        <dsp:cNvPr id="0" name=""/>
        <dsp:cNvSpPr/>
      </dsp:nvSpPr>
      <dsp:spPr>
        <a:xfrm>
          <a:off x="0" y="0"/>
          <a:ext cx="3508697" cy="605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Transformative Opportunity</a:t>
          </a:r>
        </a:p>
      </dsp:txBody>
      <dsp:txXfrm>
        <a:off x="0" y="0"/>
        <a:ext cx="3508697" cy="605602"/>
      </dsp:txXfrm>
    </dsp:sp>
    <dsp:sp modelId="{5645E8D1-0209-435A-9113-6CE1D6942B72}">
      <dsp:nvSpPr>
        <dsp:cNvPr id="0" name=""/>
        <dsp:cNvSpPr/>
      </dsp:nvSpPr>
      <dsp:spPr>
        <a:xfrm>
          <a:off x="0" y="605602"/>
          <a:ext cx="3508697" cy="1616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Project Bento offers a groundbreaking approach to revolutionize the loan market through innovative covenant monitoring.</a:t>
          </a:r>
        </a:p>
      </dsp:txBody>
      <dsp:txXfrm>
        <a:off x="0" y="605602"/>
        <a:ext cx="3508697" cy="1616765"/>
      </dsp:txXfrm>
    </dsp:sp>
    <dsp:sp modelId="{BD51D4EC-567A-456E-AF16-E49D40E8B099}">
      <dsp:nvSpPr>
        <dsp:cNvPr id="0" name=""/>
        <dsp:cNvSpPr/>
      </dsp:nvSpPr>
      <dsp:spPr>
        <a:xfrm>
          <a:off x="3859567" y="0"/>
          <a:ext cx="3508697" cy="605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of Portfolio Management</a:t>
          </a:r>
        </a:p>
      </dsp:txBody>
      <dsp:txXfrm>
        <a:off x="3859567" y="0"/>
        <a:ext cx="3508697" cy="605602"/>
      </dsp:txXfrm>
    </dsp:sp>
    <dsp:sp modelId="{A57C51B7-0E15-4213-B409-56CD32B4FE15}">
      <dsp:nvSpPr>
        <dsp:cNvPr id="0" name=""/>
        <dsp:cNvSpPr/>
      </dsp:nvSpPr>
      <dsp:spPr>
        <a:xfrm>
          <a:off x="3859567" y="605602"/>
          <a:ext cx="3508697" cy="1616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Join us in shaping the future of loan portfolio management with cutting-edge technology and insights.</a:t>
          </a:r>
        </a:p>
      </dsp:txBody>
      <dsp:txXfrm>
        <a:off x="3859567" y="605602"/>
        <a:ext cx="3508697" cy="161676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DCEEA-8FEB-4A73-B0A8-C9115C6E3059}" type="datetimeFigureOut">
              <a:rPr lang="en-AE" smtClean="0"/>
              <a:t>09/12/2025</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82415D-32F3-4C46-BF22-26A350784739}" type="slidenum">
              <a:rPr lang="en-AE" smtClean="0"/>
              <a:t>‹#›</a:t>
            </a:fld>
            <a:endParaRPr lang="en-AE"/>
          </a:p>
        </p:txBody>
      </p:sp>
    </p:spTree>
    <p:extLst>
      <p:ext uri="{BB962C8B-B14F-4D97-AF65-F5344CB8AC3E}">
        <p14:creationId xmlns:p14="http://schemas.microsoft.com/office/powerpoint/2010/main" val="3734177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AI-generated content may be incorrect.
---
Welcome to the investor pitch for Project Bento, a cutting-edge covenant command center designed specifically for the evolving loan market. This presentation will cover market challenges, our innovative solution, product design, go-to-market strategy, and growth potential.
</a:t>
            </a:r>
          </a:p>
        </p:txBody>
      </p:sp>
      <p:sp>
        <p:nvSpPr>
          <p:cNvPr id="4" name="Slide Number Placeholder 3"/>
          <p:cNvSpPr>
            <a:spLocks noGrp="1"/>
          </p:cNvSpPr>
          <p:nvPr>
            <p:ph type="sldNum" sz="quarter" idx="5"/>
          </p:nvPr>
        </p:nvSpPr>
        <p:spPr/>
        <p:txBody>
          <a:bodyPr/>
          <a:lstStyle/>
          <a:p>
            <a:fld id="{8F0AC4CE-522F-4D7F-8207-1FF7C2BE4C70}" type="slidenum">
              <a:rPr lang="en-AE" smtClean="0"/>
              <a:t>1</a:t>
            </a:fld>
            <a:endParaRPr lang="en-AE"/>
          </a:p>
        </p:txBody>
      </p:sp>
    </p:spTree>
    <p:extLst>
      <p:ext uri="{BB962C8B-B14F-4D97-AF65-F5344CB8AC3E}">
        <p14:creationId xmlns:p14="http://schemas.microsoft.com/office/powerpoint/2010/main" val="3534654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By leveraging modern technology, Project Bento streamlines portfolio health checks, reduces manual effort, and enhances risk mitigation through precise, data-driven insights.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10</a:t>
            </a:fld>
            <a:endParaRPr lang="en-AE"/>
          </a:p>
        </p:txBody>
      </p:sp>
    </p:spTree>
    <p:extLst>
      <p:ext uri="{BB962C8B-B14F-4D97-AF65-F5344CB8AC3E}">
        <p14:creationId xmlns:p14="http://schemas.microsoft.com/office/powerpoint/2010/main" val="2265694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We emphasize a desktop-first approach for optimal user experience, robust technology stack, and strong security measures to meet compliance and scalability needs.</a:t>
            </a:r>
          </a:p>
        </p:txBody>
      </p:sp>
      <p:sp>
        <p:nvSpPr>
          <p:cNvPr id="4" name="Slide Number Placeholder 3"/>
          <p:cNvSpPr>
            <a:spLocks noGrp="1"/>
          </p:cNvSpPr>
          <p:nvPr>
            <p:ph type="sldNum" sz="quarter" idx="5"/>
          </p:nvPr>
        </p:nvSpPr>
        <p:spPr/>
        <p:txBody>
          <a:bodyPr/>
          <a:lstStyle/>
          <a:p>
            <a:fld id="{8F0AC4CE-522F-4D7F-8207-1FF7C2BE4C70}" type="slidenum">
              <a:rPr lang="en-AE" smtClean="0"/>
              <a:t>11</a:t>
            </a:fld>
            <a:endParaRPr lang="en-AE"/>
          </a:p>
        </p:txBody>
      </p:sp>
    </p:spTree>
    <p:extLst>
      <p:ext uri="{BB962C8B-B14F-4D97-AF65-F5344CB8AC3E}">
        <p14:creationId xmlns:p14="http://schemas.microsoft.com/office/powerpoint/2010/main" val="4174912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Our user interface is designed specifically for desktop users, offering powerful visualization tools and an intuitive workflow that aligns with loan officers’ daily tasks.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12</a:t>
            </a:fld>
            <a:endParaRPr lang="en-AE"/>
          </a:p>
        </p:txBody>
      </p:sp>
    </p:spTree>
    <p:extLst>
      <p:ext uri="{BB962C8B-B14F-4D97-AF65-F5344CB8AC3E}">
        <p14:creationId xmlns:p14="http://schemas.microsoft.com/office/powerpoint/2010/main" val="2474786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Project Bento is built on a scalable and modular technology stack allowing seamless integration with third-party loan management software and data providers, ensuring interoperability.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13</a:t>
            </a:fld>
            <a:endParaRPr lang="en-AE"/>
          </a:p>
        </p:txBody>
      </p:sp>
    </p:spTree>
    <p:extLst>
      <p:ext uri="{BB962C8B-B14F-4D97-AF65-F5344CB8AC3E}">
        <p14:creationId xmlns:p14="http://schemas.microsoft.com/office/powerpoint/2010/main" val="3673967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We prioritize enterprise-grade security standards, data privacy compliance, and scalable architecture to support growing user bases and evolving regulatory requirements.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14</a:t>
            </a:fld>
            <a:endParaRPr lang="en-AE"/>
          </a:p>
        </p:txBody>
      </p:sp>
    </p:spTree>
    <p:extLst>
      <p:ext uri="{BB962C8B-B14F-4D97-AF65-F5344CB8AC3E}">
        <p14:creationId xmlns:p14="http://schemas.microsoft.com/office/powerpoint/2010/main" val="145050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Our strategy focuses on identifying key market segments, establishing strong sales channels, and offering flexible pricing to accelerate adoption and revenue growth.</a:t>
            </a:r>
          </a:p>
        </p:txBody>
      </p:sp>
      <p:sp>
        <p:nvSpPr>
          <p:cNvPr id="4" name="Slide Number Placeholder 3"/>
          <p:cNvSpPr>
            <a:spLocks noGrp="1"/>
          </p:cNvSpPr>
          <p:nvPr>
            <p:ph type="sldNum" sz="quarter" idx="5"/>
          </p:nvPr>
        </p:nvSpPr>
        <p:spPr/>
        <p:txBody>
          <a:bodyPr/>
          <a:lstStyle/>
          <a:p>
            <a:fld id="{8F0AC4CE-522F-4D7F-8207-1FF7C2BE4C70}" type="slidenum">
              <a:rPr lang="en-AE" smtClean="0"/>
              <a:t>15</a:t>
            </a:fld>
            <a:endParaRPr lang="en-AE"/>
          </a:p>
        </p:txBody>
      </p:sp>
    </p:spTree>
    <p:extLst>
      <p:ext uri="{BB962C8B-B14F-4D97-AF65-F5344CB8AC3E}">
        <p14:creationId xmlns:p14="http://schemas.microsoft.com/office/powerpoint/2010/main" val="17377326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Primary customers include loan agency officers, lenders, and financial institutions managing complex loan portfolios within mid-to-large markets.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16</a:t>
            </a:fld>
            <a:endParaRPr lang="en-AE"/>
          </a:p>
        </p:txBody>
      </p:sp>
    </p:spTree>
    <p:extLst>
      <p:ext uri="{BB962C8B-B14F-4D97-AF65-F5344CB8AC3E}">
        <p14:creationId xmlns:p14="http://schemas.microsoft.com/office/powerpoint/2010/main" val="1582452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We plan to leverage direct sales, strategic partnerships with loan management firms, and industry networks to maximize reach and customer acquisition.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17</a:t>
            </a:fld>
            <a:endParaRPr lang="en-AE"/>
          </a:p>
        </p:txBody>
      </p:sp>
    </p:spTree>
    <p:extLst>
      <p:ext uri="{BB962C8B-B14F-4D97-AF65-F5344CB8AC3E}">
        <p14:creationId xmlns:p14="http://schemas.microsoft.com/office/powerpoint/2010/main" val="1181605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Our revenue model is subscription-based, with tiered pricing plans aligned with user needs and feature access, ensuring predictable recurring revenue streams.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18</a:t>
            </a:fld>
            <a:endParaRPr lang="en-AE"/>
          </a:p>
        </p:txBody>
      </p:sp>
    </p:spTree>
    <p:extLst>
      <p:ext uri="{BB962C8B-B14F-4D97-AF65-F5344CB8AC3E}">
        <p14:creationId xmlns:p14="http://schemas.microsoft.com/office/powerpoint/2010/main" val="4140597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Finally, we will review our initial market traction, competitive advantages, and projections that illustrate strong potential returns for investors.</a:t>
            </a:r>
          </a:p>
        </p:txBody>
      </p:sp>
      <p:sp>
        <p:nvSpPr>
          <p:cNvPr id="4" name="Slide Number Placeholder 3"/>
          <p:cNvSpPr>
            <a:spLocks noGrp="1"/>
          </p:cNvSpPr>
          <p:nvPr>
            <p:ph type="sldNum" sz="quarter" idx="5"/>
          </p:nvPr>
        </p:nvSpPr>
        <p:spPr/>
        <p:txBody>
          <a:bodyPr/>
          <a:lstStyle/>
          <a:p>
            <a:fld id="{8F0AC4CE-522F-4D7F-8207-1FF7C2BE4C70}" type="slidenum">
              <a:rPr lang="en-AE" smtClean="0"/>
              <a:t>19</a:t>
            </a:fld>
            <a:endParaRPr lang="en-AE"/>
          </a:p>
        </p:txBody>
      </p:sp>
    </p:spTree>
    <p:extLst>
      <p:ext uri="{BB962C8B-B14F-4D97-AF65-F5344CB8AC3E}">
        <p14:creationId xmlns:p14="http://schemas.microsoft.com/office/powerpoint/2010/main" val="1698573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Today, we will explore five key areas: the market opportunity and problem statement, an overview of Project Bento solution, product design and technology, our go-to-market strategy and business model, and finally, commercial viability and growth potential.</a:t>
            </a:r>
          </a:p>
        </p:txBody>
      </p:sp>
      <p:sp>
        <p:nvSpPr>
          <p:cNvPr id="4" name="Slide Number Placeholder 3"/>
          <p:cNvSpPr>
            <a:spLocks noGrp="1"/>
          </p:cNvSpPr>
          <p:nvPr>
            <p:ph type="sldNum" sz="quarter" idx="5"/>
          </p:nvPr>
        </p:nvSpPr>
        <p:spPr/>
        <p:txBody>
          <a:bodyPr/>
          <a:lstStyle/>
          <a:p>
            <a:fld id="{8F0AC4CE-522F-4D7F-8207-1FF7C2BE4C70}" type="slidenum">
              <a:rPr lang="en-AE" smtClean="0"/>
              <a:t>2</a:t>
            </a:fld>
            <a:endParaRPr lang="en-AE"/>
          </a:p>
        </p:txBody>
      </p:sp>
    </p:spTree>
    <p:extLst>
      <p:ext uri="{BB962C8B-B14F-4D97-AF65-F5344CB8AC3E}">
        <p14:creationId xmlns:p14="http://schemas.microsoft.com/office/powerpoint/2010/main" val="3871634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Early pilot programs have demonstrated strong user engagement and satisfaction, validating Project Bento’s value proposition and readiness for market expansion.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20</a:t>
            </a:fld>
            <a:endParaRPr lang="en-AE"/>
          </a:p>
        </p:txBody>
      </p:sp>
    </p:spTree>
    <p:extLst>
      <p:ext uri="{BB962C8B-B14F-4D97-AF65-F5344CB8AC3E}">
        <p14:creationId xmlns:p14="http://schemas.microsoft.com/office/powerpoint/2010/main" val="1702109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Project Bento distinguishes itself with a desktop-first design, comprehensive feature set, and superior integration capabilities that outperform existing solutions.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21</a:t>
            </a:fld>
            <a:endParaRPr lang="en-AE"/>
          </a:p>
        </p:txBody>
      </p:sp>
    </p:spTree>
    <p:extLst>
      <p:ext uri="{BB962C8B-B14F-4D97-AF65-F5344CB8AC3E}">
        <p14:creationId xmlns:p14="http://schemas.microsoft.com/office/powerpoint/2010/main" val="1363030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Our financial forecasts indicate substantial growth in market share and revenue, offering attractive returns to investors over the next five years.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22</a:t>
            </a:fld>
            <a:endParaRPr lang="en-AE"/>
          </a:p>
        </p:txBody>
      </p:sp>
    </p:spTree>
    <p:extLst>
      <p:ext uri="{BB962C8B-B14F-4D97-AF65-F5344CB8AC3E}">
        <p14:creationId xmlns:p14="http://schemas.microsoft.com/office/powerpoint/2010/main" val="3930009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Project Bento represents a transformative opportunity in the loan market with its innovative approach to covenant monitoring. We invite you to join us in driving the future of loan portfolio management.</a:t>
            </a:r>
          </a:p>
        </p:txBody>
      </p:sp>
      <p:sp>
        <p:nvSpPr>
          <p:cNvPr id="4" name="Slide Number Placeholder 3"/>
          <p:cNvSpPr>
            <a:spLocks noGrp="1"/>
          </p:cNvSpPr>
          <p:nvPr>
            <p:ph type="sldNum" sz="quarter" idx="5"/>
          </p:nvPr>
        </p:nvSpPr>
        <p:spPr/>
        <p:txBody>
          <a:bodyPr/>
          <a:lstStyle/>
          <a:p>
            <a:fld id="{8F0AC4CE-522F-4D7F-8207-1FF7C2BE4C70}" type="slidenum">
              <a:rPr lang="en-AE" smtClean="0"/>
              <a:t>23</a:t>
            </a:fld>
            <a:endParaRPr lang="en-AE"/>
          </a:p>
        </p:txBody>
      </p:sp>
    </p:spTree>
    <p:extLst>
      <p:ext uri="{BB962C8B-B14F-4D97-AF65-F5344CB8AC3E}">
        <p14:creationId xmlns:p14="http://schemas.microsoft.com/office/powerpoint/2010/main" val="210702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Understanding the current dynamics and challenges of the loan market is critical. We will outline the pain points faced by loan agency officers and highlight the gaps in existing monitoring solutions that Project Bento aims to address.</a:t>
            </a:r>
          </a:p>
        </p:txBody>
      </p:sp>
      <p:sp>
        <p:nvSpPr>
          <p:cNvPr id="4" name="Slide Number Placeholder 3"/>
          <p:cNvSpPr>
            <a:spLocks noGrp="1"/>
          </p:cNvSpPr>
          <p:nvPr>
            <p:ph type="sldNum" sz="quarter" idx="5"/>
          </p:nvPr>
        </p:nvSpPr>
        <p:spPr/>
        <p:txBody>
          <a:bodyPr/>
          <a:lstStyle/>
          <a:p>
            <a:fld id="{8F0AC4CE-522F-4D7F-8207-1FF7C2BE4C70}" type="slidenum">
              <a:rPr lang="en-AE" smtClean="0"/>
              <a:t>3</a:t>
            </a:fld>
            <a:endParaRPr lang="en-AE"/>
          </a:p>
        </p:txBody>
      </p:sp>
    </p:spTree>
    <p:extLst>
      <p:ext uri="{BB962C8B-B14F-4D97-AF65-F5344CB8AC3E}">
        <p14:creationId xmlns:p14="http://schemas.microsoft.com/office/powerpoint/2010/main" val="1919174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The loan market is increasingly complex, with growing regulatory requirements and the need for real-time data. Current systems often lack integration, agility, and user-centric design leading to inefficiencies in loan management.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4</a:t>
            </a:fld>
            <a:endParaRPr lang="en-AE"/>
          </a:p>
        </p:txBody>
      </p:sp>
    </p:spTree>
    <p:extLst>
      <p:ext uri="{BB962C8B-B14F-4D97-AF65-F5344CB8AC3E}">
        <p14:creationId xmlns:p14="http://schemas.microsoft.com/office/powerpoint/2010/main" val="325062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Loan agency officers face challenges such as fragmented data, manual monitoring processes, and slow response times. These pain points reduce operational efficiency and increase risk exposure for portfolio management.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5</a:t>
            </a:fld>
            <a:endParaRPr lang="en-AE"/>
          </a:p>
        </p:txBody>
      </p:sp>
    </p:spTree>
    <p:extLst>
      <p:ext uri="{BB962C8B-B14F-4D97-AF65-F5344CB8AC3E}">
        <p14:creationId xmlns:p14="http://schemas.microsoft.com/office/powerpoint/2010/main" val="3933397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Existing covenant monitoring tools are often outdated, desktop-incompatible, or lack comprehensive functionality, leaving a significant gap in user needs for a seamless and effective solution.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6</a:t>
            </a:fld>
            <a:endParaRPr lang="en-AE"/>
          </a:p>
        </p:txBody>
      </p:sp>
    </p:spTree>
    <p:extLst>
      <p:ext uri="{BB962C8B-B14F-4D97-AF65-F5344CB8AC3E}">
        <p14:creationId xmlns:p14="http://schemas.microsoft.com/office/powerpoint/2010/main" val="343723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Project Bento is designed to bridge these gaps by offering a desktop-first, comprehensive covenant command center. Let’s look into its unique value proposition, key features, and how it modernizes portfolio health monitoring.</a:t>
            </a:r>
          </a:p>
        </p:txBody>
      </p:sp>
      <p:sp>
        <p:nvSpPr>
          <p:cNvPr id="4" name="Slide Number Placeholder 3"/>
          <p:cNvSpPr>
            <a:spLocks noGrp="1"/>
          </p:cNvSpPr>
          <p:nvPr>
            <p:ph type="sldNum" sz="quarter" idx="5"/>
          </p:nvPr>
        </p:nvSpPr>
        <p:spPr/>
        <p:txBody>
          <a:bodyPr/>
          <a:lstStyle/>
          <a:p>
            <a:fld id="{8F0AC4CE-522F-4D7F-8207-1FF7C2BE4C70}" type="slidenum">
              <a:rPr lang="en-AE" smtClean="0"/>
              <a:t>7</a:t>
            </a:fld>
            <a:endParaRPr lang="en-AE"/>
          </a:p>
        </p:txBody>
      </p:sp>
    </p:spTree>
    <p:extLst>
      <p:ext uri="{BB962C8B-B14F-4D97-AF65-F5344CB8AC3E}">
        <p14:creationId xmlns:p14="http://schemas.microsoft.com/office/powerpoint/2010/main" val="1727967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Project Bento integrates advanced analytics and real-time monitoring in an intuitive desktop interface tailored to loan agency officers, improving decision-making and operational efficiency in the loan market.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8</a:t>
            </a:fld>
            <a:endParaRPr lang="en-AE"/>
          </a:p>
        </p:txBody>
      </p:sp>
    </p:spTree>
    <p:extLst>
      <p:ext uri="{BB962C8B-B14F-4D97-AF65-F5344CB8AC3E}">
        <p14:creationId xmlns:p14="http://schemas.microsoft.com/office/powerpoint/2010/main" val="939289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
---
Key features include real-time covenant compliance tracking, automated alerts, customizable dashboards, and seamless integration with existing loan management platforms to provide comprehensive oversight.
Image source: Microsoft 365 content library
</a:t>
            </a:r>
          </a:p>
        </p:txBody>
      </p:sp>
      <p:sp>
        <p:nvSpPr>
          <p:cNvPr id="4" name="Slide Number Placeholder 3"/>
          <p:cNvSpPr>
            <a:spLocks noGrp="1"/>
          </p:cNvSpPr>
          <p:nvPr>
            <p:ph type="sldNum" sz="quarter" idx="5"/>
          </p:nvPr>
        </p:nvSpPr>
        <p:spPr/>
        <p:txBody>
          <a:bodyPr/>
          <a:lstStyle/>
          <a:p>
            <a:fld id="{8F0AC4CE-522F-4D7F-8207-1FF7C2BE4C70}" type="slidenum">
              <a:rPr lang="en-AE" smtClean="0"/>
              <a:t>9</a:t>
            </a:fld>
            <a:endParaRPr lang="en-AE"/>
          </a:p>
        </p:txBody>
      </p:sp>
    </p:spTree>
    <p:extLst>
      <p:ext uri="{BB962C8B-B14F-4D97-AF65-F5344CB8AC3E}">
        <p14:creationId xmlns:p14="http://schemas.microsoft.com/office/powerpoint/2010/main" val="396223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114313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8729532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12/9/2025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190675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10812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120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85941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99617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468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921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882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56653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347121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74028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12/9/2025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31387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10936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12/9/2025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851260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24178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12/9/2025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9496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456078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12/9/2025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21828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484683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86088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347640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44981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63640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102709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12/9/2025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2086167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84462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661382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91651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58270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0888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12/9/2025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55434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642461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12/9/2025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1819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12/9/2025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27120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12/9/2025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63165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275358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5109884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12/9/2025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74428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12/9/2025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890214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12/9/2025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968300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12/9/2025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513726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12/9/2025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99205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4885049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12/9/2025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75385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935841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12/9/2025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8881792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3944837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12/9/2025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2190466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12/9/2025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3468854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12/9/2025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6654994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12/9/2025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8314450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C771-D075-5F6D-EB2F-AEC29B22B3E5}"/>
              </a:ext>
            </a:extLst>
          </p:cNvPr>
          <p:cNvSpPr>
            <a:spLocks noGrp="1"/>
          </p:cNvSpPr>
          <p:nvPr>
            <p:ph type="ctrTitle"/>
          </p:nvPr>
        </p:nvSpPr>
        <p:spPr>
          <a:xfrm>
            <a:off x="429768" y="438912"/>
            <a:ext cx="9317736" cy="4453128"/>
          </a:xfrm>
        </p:spPr>
        <p:txBody>
          <a:bodyPr anchor="t">
            <a:normAutofit/>
          </a:bodyPr>
          <a:lstStyle/>
          <a:p>
            <a:r>
              <a:rPr lang="en-AE" sz="6000"/>
              <a:t>Investor Pitch Deck: Project Bento – A Desktop-First Covenant Command Center for the Modern Loan Market</a:t>
            </a:r>
          </a:p>
        </p:txBody>
      </p:sp>
      <p:sp>
        <p:nvSpPr>
          <p:cNvPr id="3" name="Subtitle 2">
            <a:extLst>
              <a:ext uri="{FF2B5EF4-FFF2-40B4-BE49-F238E27FC236}">
                <a16:creationId xmlns:a16="http://schemas.microsoft.com/office/drawing/2014/main" id="{6C1E038D-CBAB-E2EE-61AA-2C49FBE2C9F7}"/>
              </a:ext>
            </a:extLst>
          </p:cNvPr>
          <p:cNvSpPr>
            <a:spLocks noGrp="1"/>
          </p:cNvSpPr>
          <p:nvPr>
            <p:ph type="subTitle" idx="1"/>
          </p:nvPr>
        </p:nvSpPr>
        <p:spPr>
          <a:xfrm>
            <a:off x="429768" y="4965192"/>
            <a:ext cx="5431536" cy="1289304"/>
          </a:xfrm>
        </p:spPr>
        <p:txBody>
          <a:bodyPr anchor="b">
            <a:normAutofit/>
          </a:bodyPr>
          <a:lstStyle/>
          <a:p>
            <a:r>
              <a:rPr lang="en-AE"/>
              <a:t>Innovative financial technology addressing evolving loan market needs</a:t>
            </a:r>
          </a:p>
        </p:txBody>
      </p:sp>
    </p:spTree>
    <p:extLst>
      <p:ext uri="{BB962C8B-B14F-4D97-AF65-F5344CB8AC3E}">
        <p14:creationId xmlns:p14="http://schemas.microsoft.com/office/powerpoint/2010/main" val="4059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E7EB2-D1FB-39BF-39F9-41C9C96AC180}"/>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How Project Bento Modernizes Portfolio Health Monitoring</a:t>
            </a:r>
          </a:p>
        </p:txBody>
      </p:sp>
      <p:sp>
        <p:nvSpPr>
          <p:cNvPr id="5" name="TextBox 4">
            <a:extLst>
              <a:ext uri="{FF2B5EF4-FFF2-40B4-BE49-F238E27FC236}">
                <a16:creationId xmlns:a16="http://schemas.microsoft.com/office/drawing/2014/main" id="{A463F028-EDDC-40D4-B8B8-758FE808ADD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GB" sz="1300" b="1"/>
              <a:t>Streamlined Portfolio Checks</a:t>
            </a:r>
          </a:p>
          <a:p>
            <a:pPr marL="0" lvl="1" indent="0">
              <a:lnSpc>
                <a:spcPct val="90000"/>
              </a:lnSpc>
              <a:spcBef>
                <a:spcPts val="1000"/>
              </a:spcBef>
              <a:spcAft>
                <a:spcPts val="600"/>
              </a:spcAft>
              <a:buNone/>
            </a:pPr>
            <a:r>
              <a:rPr lang="en-GB" sz="1300"/>
              <a:t>Project Bento simplifies portfolio health assessments by automating manual processes, improving efficiency and accuracy.</a:t>
            </a:r>
          </a:p>
          <a:p>
            <a:pPr marL="0" indent="0">
              <a:lnSpc>
                <a:spcPct val="90000"/>
              </a:lnSpc>
              <a:spcBef>
                <a:spcPts val="2500"/>
              </a:spcBef>
              <a:spcAft>
                <a:spcPts val="600"/>
              </a:spcAft>
              <a:buNone/>
            </a:pPr>
            <a:r>
              <a:rPr lang="en-GB" sz="1300" b="1"/>
              <a:t>Reduced Manual Effort</a:t>
            </a:r>
          </a:p>
          <a:p>
            <a:pPr marL="0" lvl="1" indent="0">
              <a:lnSpc>
                <a:spcPct val="90000"/>
              </a:lnSpc>
              <a:spcBef>
                <a:spcPts val="1000"/>
              </a:spcBef>
              <a:spcAft>
                <a:spcPts val="600"/>
              </a:spcAft>
              <a:buNone/>
            </a:pPr>
            <a:r>
              <a:rPr lang="en-GB" sz="1300"/>
              <a:t>By minimizing manual tasks, Project Bento frees up time for strategic decision-making and reduces human error.</a:t>
            </a:r>
          </a:p>
          <a:p>
            <a:pPr marL="0" indent="0">
              <a:lnSpc>
                <a:spcPct val="90000"/>
              </a:lnSpc>
              <a:spcBef>
                <a:spcPts val="2500"/>
              </a:spcBef>
              <a:spcAft>
                <a:spcPts val="600"/>
              </a:spcAft>
              <a:buNone/>
            </a:pPr>
            <a:r>
              <a:rPr lang="en-GB" sz="1300" b="1"/>
              <a:t>Enhanced Risk Mitigation</a:t>
            </a:r>
          </a:p>
          <a:p>
            <a:pPr marL="0" lvl="1" indent="0">
              <a:lnSpc>
                <a:spcPct val="90000"/>
              </a:lnSpc>
              <a:spcBef>
                <a:spcPts val="1000"/>
              </a:spcBef>
              <a:spcAft>
                <a:spcPts val="600"/>
              </a:spcAft>
              <a:buNone/>
            </a:pPr>
            <a:r>
              <a:rPr lang="en-GB" sz="1300"/>
              <a:t>Data-driven insights enable better risk management and proactive portfolio adjustments to safeguard investments.</a:t>
            </a:r>
          </a:p>
        </p:txBody>
      </p:sp>
      <p:pic>
        <p:nvPicPr>
          <p:cNvPr id="4" name="Content Placeholder 3">
            <a:extLst>
              <a:ext uri="{FF2B5EF4-FFF2-40B4-BE49-F238E27FC236}">
                <a16:creationId xmlns:a16="http://schemas.microsoft.com/office/drawing/2014/main" id="{D305AAD0-1A84-4741-86EF-378403206C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6536735" y="553616"/>
            <a:ext cx="3667260" cy="5752566"/>
          </a:xfrm>
          <a:prstGeom prst="rect">
            <a:avLst/>
          </a:prstGeom>
          <a:noFill/>
        </p:spPr>
      </p:pic>
    </p:spTree>
    <p:extLst>
      <p:ext uri="{BB962C8B-B14F-4D97-AF65-F5344CB8AC3E}">
        <p14:creationId xmlns:p14="http://schemas.microsoft.com/office/powerpoint/2010/main" val="3803485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AF3AF-227E-5F96-54F3-C02C10D541C5}"/>
              </a:ext>
            </a:extLst>
          </p:cNvPr>
          <p:cNvSpPr>
            <a:spLocks noGrp="1"/>
          </p:cNvSpPr>
          <p:nvPr>
            <p:ph type="title"/>
          </p:nvPr>
        </p:nvSpPr>
        <p:spPr>
          <a:xfrm>
            <a:off x="429768" y="1810512"/>
            <a:ext cx="7772400" cy="4562856"/>
          </a:xfrm>
        </p:spPr>
        <p:txBody>
          <a:bodyPr anchor="b">
            <a:normAutofit/>
          </a:bodyPr>
          <a:lstStyle/>
          <a:p>
            <a:r>
              <a:rPr lang="en-AE"/>
              <a:t>Product Design and Technology</a:t>
            </a:r>
          </a:p>
        </p:txBody>
      </p:sp>
      <p:sp>
        <p:nvSpPr>
          <p:cNvPr id="7" name="Text Placeholder 2">
            <a:extLst>
              <a:ext uri="{FF2B5EF4-FFF2-40B4-BE49-F238E27FC236}">
                <a16:creationId xmlns:a16="http://schemas.microsoft.com/office/drawing/2014/main" id="{6E8C718B-5180-6AA2-144D-88FB7A51D54D}"/>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933588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44C2D-BDF3-F271-AFA9-EB0D6E0926CB}"/>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Secure, Local-First Architecture.</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D9D83301-AFDD-4ED5-8EFF-9B26CB85C8E8}"/>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GB" sz="1400" b="1"/>
              <a:t>Local Privacy Core</a:t>
            </a:r>
          </a:p>
          <a:p>
            <a:pPr marL="0" indent="0">
              <a:lnSpc>
                <a:spcPct val="90000"/>
              </a:lnSpc>
              <a:spcBef>
                <a:spcPts val="2500"/>
              </a:spcBef>
              <a:spcAft>
                <a:spcPts val="600"/>
              </a:spcAft>
              <a:buNone/>
            </a:pPr>
            <a:r>
              <a:rPr lang="en-GB" sz="1400" b="1"/>
              <a:t>Built with SQLite embedded in Electron. Sensitive borrower data never leaves the user's machine.</a:t>
            </a:r>
          </a:p>
          <a:p>
            <a:pPr marL="0" indent="0">
              <a:lnSpc>
                <a:spcPct val="90000"/>
              </a:lnSpc>
              <a:spcBef>
                <a:spcPts val="2500"/>
              </a:spcBef>
              <a:spcAft>
                <a:spcPts val="600"/>
              </a:spcAft>
              <a:buNone/>
            </a:pPr>
            <a:r>
              <a:rPr lang="en-GB" sz="1400" b="1"/>
              <a:t>Reactive UI</a:t>
            </a:r>
          </a:p>
          <a:p>
            <a:pPr marL="0" lvl="1" indent="0">
              <a:lnSpc>
                <a:spcPct val="90000"/>
              </a:lnSpc>
              <a:spcBef>
                <a:spcPts val="1000"/>
              </a:spcBef>
              <a:spcAft>
                <a:spcPts val="600"/>
              </a:spcAft>
              <a:buNone/>
            </a:pPr>
            <a:r>
              <a:rPr lang="en-GB" sz="1400"/>
              <a:t>Built with Vue.js and Pinia for millisecond-latency updates during stress tests.</a:t>
            </a:r>
          </a:p>
          <a:p>
            <a:pPr marL="0" lvl="1" indent="0">
              <a:lnSpc>
                <a:spcPct val="90000"/>
              </a:lnSpc>
              <a:spcBef>
                <a:spcPts val="1000"/>
              </a:spcBef>
              <a:spcAft>
                <a:spcPts val="600"/>
              </a:spcAft>
              <a:buNone/>
            </a:pPr>
            <a:r>
              <a:rPr lang="en-GB" sz="1400"/>
              <a:t>LMA Standard Compliance</a:t>
            </a:r>
          </a:p>
          <a:p>
            <a:pPr marL="0" lvl="1" indent="0">
              <a:lnSpc>
                <a:spcPct val="90000"/>
              </a:lnSpc>
              <a:spcBef>
                <a:spcPts val="1000"/>
              </a:spcBef>
              <a:spcAft>
                <a:spcPts val="600"/>
              </a:spcAft>
              <a:buNone/>
            </a:pPr>
            <a:r>
              <a:rPr lang="en-GB" sz="1400"/>
              <a:t>Data structures designed to map directly to Loan Market Association covenant definitions.</a:t>
            </a:r>
          </a:p>
        </p:txBody>
      </p:sp>
      <p:pic>
        <p:nvPicPr>
          <p:cNvPr id="4" name="Content Placeholder 3">
            <a:extLst>
              <a:ext uri="{FF2B5EF4-FFF2-40B4-BE49-F238E27FC236}">
                <a16:creationId xmlns:a16="http://schemas.microsoft.com/office/drawing/2014/main" id="{B7009C82-70C1-4150-B79E-FF8E6AB316A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6536735" y="553616"/>
            <a:ext cx="3667260" cy="5752566"/>
          </a:xfrm>
          <a:prstGeom prst="rect">
            <a:avLst/>
          </a:prstGeom>
          <a:noFill/>
        </p:spPr>
      </p:pic>
    </p:spTree>
    <p:extLst>
      <p:ext uri="{BB962C8B-B14F-4D97-AF65-F5344CB8AC3E}">
        <p14:creationId xmlns:p14="http://schemas.microsoft.com/office/powerpoint/2010/main" val="284705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922E-D544-7C73-FADB-0317F2DC3D69}"/>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Core Technology Stack and Integration Capabilities</a:t>
            </a:r>
          </a:p>
        </p:txBody>
      </p:sp>
      <p:sp>
        <p:nvSpPr>
          <p:cNvPr id="5" name="TextBox 4">
            <a:extLst>
              <a:ext uri="{FF2B5EF4-FFF2-40B4-BE49-F238E27FC236}">
                <a16:creationId xmlns:a16="http://schemas.microsoft.com/office/drawing/2014/main" id="{671E9560-A47D-4CC8-9CF5-E3EEAFECFB9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GB" sz="1300" b="1"/>
              <a:t>Scalable Technology Stack</a:t>
            </a:r>
          </a:p>
          <a:p>
            <a:pPr marL="0" lvl="1" indent="0">
              <a:lnSpc>
                <a:spcPct val="90000"/>
              </a:lnSpc>
              <a:spcBef>
                <a:spcPts val="1000"/>
              </a:spcBef>
              <a:spcAft>
                <a:spcPts val="600"/>
              </a:spcAft>
              <a:buNone/>
            </a:pPr>
            <a:r>
              <a:rPr lang="en-GB" sz="1300"/>
              <a:t>Project Bento uses a scalable and modular technology stack to support growth and adaptability.</a:t>
            </a:r>
          </a:p>
          <a:p>
            <a:pPr marL="0" indent="0">
              <a:lnSpc>
                <a:spcPct val="90000"/>
              </a:lnSpc>
              <a:spcBef>
                <a:spcPts val="2500"/>
              </a:spcBef>
              <a:spcAft>
                <a:spcPts val="600"/>
              </a:spcAft>
              <a:buNone/>
            </a:pPr>
            <a:r>
              <a:rPr lang="en-GB" sz="1300" b="1"/>
              <a:t>Seamless Integration</a:t>
            </a:r>
          </a:p>
          <a:p>
            <a:pPr marL="0" lvl="1" indent="0">
              <a:lnSpc>
                <a:spcPct val="90000"/>
              </a:lnSpc>
              <a:spcBef>
                <a:spcPts val="1000"/>
              </a:spcBef>
              <a:spcAft>
                <a:spcPts val="600"/>
              </a:spcAft>
              <a:buNone/>
            </a:pPr>
            <a:r>
              <a:rPr lang="en-GB" sz="1300"/>
              <a:t>The platform allows seamless integration with third-party loan management software and data providers.</a:t>
            </a:r>
          </a:p>
          <a:p>
            <a:pPr marL="0" indent="0">
              <a:lnSpc>
                <a:spcPct val="90000"/>
              </a:lnSpc>
              <a:spcBef>
                <a:spcPts val="2500"/>
              </a:spcBef>
              <a:spcAft>
                <a:spcPts val="600"/>
              </a:spcAft>
              <a:buNone/>
            </a:pPr>
            <a:r>
              <a:rPr lang="en-GB" sz="1300" b="1"/>
              <a:t>Ensured Interoperability</a:t>
            </a:r>
          </a:p>
          <a:p>
            <a:pPr marL="0" lvl="1" indent="0">
              <a:lnSpc>
                <a:spcPct val="90000"/>
              </a:lnSpc>
              <a:spcBef>
                <a:spcPts val="1000"/>
              </a:spcBef>
              <a:spcAft>
                <a:spcPts val="600"/>
              </a:spcAft>
              <a:buNone/>
            </a:pPr>
            <a:r>
              <a:rPr lang="en-GB" sz="1300"/>
              <a:t>Ensures interoperability between various software systems to streamline workflows and data exchange.</a:t>
            </a:r>
          </a:p>
        </p:txBody>
      </p:sp>
      <p:pic>
        <p:nvPicPr>
          <p:cNvPr id="4" name="Content Placeholder 3" descr="Internet Network of Connected Devices and Apps.">
            <a:extLst>
              <a:ext uri="{FF2B5EF4-FFF2-40B4-BE49-F238E27FC236}">
                <a16:creationId xmlns:a16="http://schemas.microsoft.com/office/drawing/2014/main" id="{A4B903FD-EE57-46EA-BB27-0F1C828C9668}"/>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190285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1F1FC-4943-FA37-CCEE-5308C8BA9783}"/>
              </a:ext>
            </a:extLst>
          </p:cNvPr>
          <p:cNvSpPr>
            <a:spLocks noGrp="1"/>
          </p:cNvSpPr>
          <p:nvPr>
            <p:ph type="title"/>
          </p:nvPr>
        </p:nvSpPr>
        <p:spPr>
          <a:xfrm>
            <a:off x="7196328" y="601755"/>
            <a:ext cx="4389120" cy="1527048"/>
          </a:xfrm>
        </p:spPr>
        <p:txBody>
          <a:bodyPr vert="horz" lIns="91440" tIns="45720" rIns="91440" bIns="45720" rtlCol="0" anchor="b">
            <a:normAutofit/>
          </a:bodyPr>
          <a:lstStyle/>
          <a:p>
            <a:r>
              <a:rPr lang="en-US" b="0" kern="1200">
                <a:latin typeface="+mj-lt"/>
                <a:ea typeface="+mj-ea"/>
                <a:cs typeface="+mj-cs"/>
              </a:rPr>
              <a:t>Security, Compliance, and Scalability</a:t>
            </a:r>
          </a:p>
        </p:txBody>
      </p:sp>
      <p:pic>
        <p:nvPicPr>
          <p:cNvPr id="4" name="Content Placeholder 3" descr="Suggested use:">
            <a:extLst>
              <a:ext uri="{FF2B5EF4-FFF2-40B4-BE49-F238E27FC236}">
                <a16:creationId xmlns:a16="http://schemas.microsoft.com/office/drawing/2014/main" id="{1F246B15-01B8-4C88-8C09-B299DCF778C0}"/>
              </a:ext>
            </a:extLst>
          </p:cNvPr>
          <p:cNvPicPr>
            <a:picLocks noGrp="1" noChangeAspect="1"/>
          </p:cNvPicPr>
          <p:nvPr>
            <p:ph type="pic" sz="quarter" idx="13"/>
          </p:nvPr>
        </p:nvPicPr>
        <p:blipFill>
          <a:blip r:embed="rId3"/>
          <a:srcRect l="16445" r="16220" b="-1"/>
          <a:stretch>
            <a:fillRect/>
          </a:stretch>
        </p:blipFill>
        <p:spPr>
          <a:xfrm>
            <a:off x="341522" y="342902"/>
            <a:ext cx="6249778" cy="6172343"/>
          </a:xfrm>
          <a:prstGeom prst="rect">
            <a:avLst/>
          </a:prstGeom>
          <a:noFill/>
        </p:spPr>
      </p:pic>
      <p:sp>
        <p:nvSpPr>
          <p:cNvPr id="5" name="TextBox 4">
            <a:extLst>
              <a:ext uri="{FF2B5EF4-FFF2-40B4-BE49-F238E27FC236}">
                <a16:creationId xmlns:a16="http://schemas.microsoft.com/office/drawing/2014/main" id="{BB41FE62-AEA7-4861-B7EC-C4A8611ACEA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196328" y="2276856"/>
            <a:ext cx="4389120" cy="404164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GB" sz="1400" b="1"/>
              <a:t>Enterprise-Grade Security</a:t>
            </a:r>
          </a:p>
          <a:p>
            <a:pPr marL="0" lvl="1" indent="0">
              <a:lnSpc>
                <a:spcPct val="90000"/>
              </a:lnSpc>
              <a:spcBef>
                <a:spcPts val="1000"/>
              </a:spcBef>
              <a:spcAft>
                <a:spcPts val="600"/>
              </a:spcAft>
              <a:buFont typeface="Arial" panose="020B0604020202020204" pitchFamily="34" charset="0"/>
              <a:buNone/>
            </a:pPr>
            <a:r>
              <a:rPr lang="en-GB" sz="1400"/>
              <a:t>We implement robust security standards to protect sensitive enterprise data from breaches and cyber threats.</a:t>
            </a:r>
          </a:p>
          <a:p>
            <a:pPr marL="0" indent="0">
              <a:lnSpc>
                <a:spcPct val="90000"/>
              </a:lnSpc>
              <a:spcBef>
                <a:spcPts val="2500"/>
              </a:spcBef>
              <a:spcAft>
                <a:spcPts val="600"/>
              </a:spcAft>
              <a:buFont typeface="Arial" panose="020B0604020202020204" pitchFamily="34" charset="0"/>
              <a:buNone/>
            </a:pPr>
            <a:r>
              <a:rPr lang="en-GB" sz="1400" b="1"/>
              <a:t>Data Privacy Compliance</a:t>
            </a:r>
          </a:p>
          <a:p>
            <a:pPr marL="0" lvl="1" indent="0">
              <a:lnSpc>
                <a:spcPct val="90000"/>
              </a:lnSpc>
              <a:spcBef>
                <a:spcPts val="1000"/>
              </a:spcBef>
              <a:spcAft>
                <a:spcPts val="600"/>
              </a:spcAft>
              <a:buFont typeface="Arial" panose="020B0604020202020204" pitchFamily="34" charset="0"/>
              <a:buNone/>
            </a:pPr>
            <a:r>
              <a:rPr lang="en-GB" sz="1400"/>
              <a:t>Our solutions comply with evolving regulatory requirements to ensure user data privacy and legal adherence.</a:t>
            </a:r>
          </a:p>
          <a:p>
            <a:pPr marL="0" indent="0">
              <a:lnSpc>
                <a:spcPct val="90000"/>
              </a:lnSpc>
              <a:spcBef>
                <a:spcPts val="2500"/>
              </a:spcBef>
              <a:spcAft>
                <a:spcPts val="600"/>
              </a:spcAft>
              <a:buFont typeface="Arial" panose="020B0604020202020204" pitchFamily="34" charset="0"/>
              <a:buNone/>
            </a:pPr>
            <a:r>
              <a:rPr lang="en-GB" sz="1400" b="1"/>
              <a:t>Scalable Architecture</a:t>
            </a:r>
          </a:p>
          <a:p>
            <a:pPr marL="0" lvl="1" indent="0">
              <a:lnSpc>
                <a:spcPct val="90000"/>
              </a:lnSpc>
              <a:spcBef>
                <a:spcPts val="1000"/>
              </a:spcBef>
              <a:spcAft>
                <a:spcPts val="600"/>
              </a:spcAft>
              <a:buFont typeface="Arial" panose="020B0604020202020204" pitchFamily="34" charset="0"/>
              <a:buNone/>
            </a:pPr>
            <a:r>
              <a:rPr lang="en-GB" sz="1400"/>
              <a:t>We design scalable systems that efficiently support growing user bases and adapt to increasing workloads.</a:t>
            </a:r>
          </a:p>
        </p:txBody>
      </p:sp>
    </p:spTree>
    <p:extLst>
      <p:ext uri="{BB962C8B-B14F-4D97-AF65-F5344CB8AC3E}">
        <p14:creationId xmlns:p14="http://schemas.microsoft.com/office/powerpoint/2010/main" val="2149761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3265B-2890-FDE8-6260-08FAE6CB4498}"/>
              </a:ext>
            </a:extLst>
          </p:cNvPr>
          <p:cNvSpPr>
            <a:spLocks noGrp="1"/>
          </p:cNvSpPr>
          <p:nvPr>
            <p:ph type="title"/>
          </p:nvPr>
        </p:nvSpPr>
        <p:spPr>
          <a:xfrm>
            <a:off x="429768" y="1810512"/>
            <a:ext cx="7772400" cy="4562856"/>
          </a:xfrm>
        </p:spPr>
        <p:txBody>
          <a:bodyPr anchor="b">
            <a:normAutofit/>
          </a:bodyPr>
          <a:lstStyle/>
          <a:p>
            <a:r>
              <a:rPr lang="en-AE"/>
              <a:t>Go-to-Market Strategy and Business Model</a:t>
            </a:r>
          </a:p>
        </p:txBody>
      </p:sp>
      <p:sp>
        <p:nvSpPr>
          <p:cNvPr id="7" name="Text Placeholder 2">
            <a:extLst>
              <a:ext uri="{FF2B5EF4-FFF2-40B4-BE49-F238E27FC236}">
                <a16:creationId xmlns:a16="http://schemas.microsoft.com/office/drawing/2014/main" id="{AA9F39F6-66A8-9E3C-047A-57AFBD3A307F}"/>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649249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23E3F-E9D0-A8E5-FA34-35A471D73E9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Target Customers and Market Segments</a:t>
            </a:r>
          </a:p>
        </p:txBody>
      </p:sp>
      <p:pic>
        <p:nvPicPr>
          <p:cNvPr id="4" name="Content Placeholder 3" descr="A Good Work Atmosphere Leads to Success">
            <a:extLst>
              <a:ext uri="{FF2B5EF4-FFF2-40B4-BE49-F238E27FC236}">
                <a16:creationId xmlns:a16="http://schemas.microsoft.com/office/drawing/2014/main" id="{CECF44B2-1FC6-47F8-8044-E32C93F4F10C}"/>
              </a:ext>
            </a:extLst>
          </p:cNvPr>
          <p:cNvPicPr>
            <a:picLocks noGrp="1" noChangeAspect="1"/>
          </p:cNvPicPr>
          <p:nvPr>
            <p:ph type="pic" sz="quarter" idx="13"/>
          </p:nvPr>
        </p:nvPicPr>
        <p:blipFill>
          <a:blip r:embed="rId3"/>
          <a:srcRect l="6407" r="13658"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A7CFB7E3-51A3-4430-A4AC-5ECE8B49083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GB" sz="1000" b="1"/>
              <a:t>Loan Agency Officers</a:t>
            </a:r>
          </a:p>
          <a:p>
            <a:pPr marL="0" lvl="1" indent="0">
              <a:lnSpc>
                <a:spcPct val="90000"/>
              </a:lnSpc>
              <a:spcBef>
                <a:spcPts val="1000"/>
              </a:spcBef>
              <a:spcAft>
                <a:spcPts val="600"/>
              </a:spcAft>
              <a:buNone/>
            </a:pPr>
            <a:r>
              <a:rPr lang="en-GB" sz="1000"/>
              <a:t>Loan agency officers coordinate between lenders and borrowers to manage loan agreements efficiently.</a:t>
            </a:r>
          </a:p>
          <a:p>
            <a:pPr marL="0" indent="0">
              <a:lnSpc>
                <a:spcPct val="90000"/>
              </a:lnSpc>
              <a:spcBef>
                <a:spcPts val="2500"/>
              </a:spcBef>
              <a:spcAft>
                <a:spcPts val="600"/>
              </a:spcAft>
              <a:buNone/>
            </a:pPr>
            <a:r>
              <a:rPr lang="en-GB" sz="1000" b="1"/>
              <a:t>Lenders</a:t>
            </a:r>
          </a:p>
          <a:p>
            <a:pPr marL="0" lvl="1" indent="0">
              <a:lnSpc>
                <a:spcPct val="90000"/>
              </a:lnSpc>
              <a:spcBef>
                <a:spcPts val="1000"/>
              </a:spcBef>
              <a:spcAft>
                <a:spcPts val="600"/>
              </a:spcAft>
              <a:buNone/>
            </a:pPr>
            <a:r>
              <a:rPr lang="en-GB" sz="1000"/>
              <a:t>Lenders provide financing and require tools to manage loan risk and portfolio health effectively.</a:t>
            </a:r>
          </a:p>
          <a:p>
            <a:pPr marL="0" indent="0">
              <a:lnSpc>
                <a:spcPct val="90000"/>
              </a:lnSpc>
              <a:spcBef>
                <a:spcPts val="2500"/>
              </a:spcBef>
              <a:spcAft>
                <a:spcPts val="600"/>
              </a:spcAft>
              <a:buNone/>
            </a:pPr>
            <a:r>
              <a:rPr lang="en-GB" sz="1000" b="1"/>
              <a:t>Financial Institutions</a:t>
            </a:r>
          </a:p>
          <a:p>
            <a:pPr marL="0" lvl="1" indent="0">
              <a:lnSpc>
                <a:spcPct val="90000"/>
              </a:lnSpc>
              <a:spcBef>
                <a:spcPts val="1000"/>
              </a:spcBef>
              <a:spcAft>
                <a:spcPts val="600"/>
              </a:spcAft>
              <a:buNone/>
            </a:pPr>
            <a:r>
              <a:rPr lang="en-GB" sz="1000"/>
              <a:t>Financial institutions handle complex loan portfolios, especially in mid-to-large market segments.</a:t>
            </a:r>
          </a:p>
        </p:txBody>
      </p:sp>
    </p:spTree>
    <p:extLst>
      <p:ext uri="{BB962C8B-B14F-4D97-AF65-F5344CB8AC3E}">
        <p14:creationId xmlns:p14="http://schemas.microsoft.com/office/powerpoint/2010/main" val="1510685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AA9F7-83A2-08D5-1C81-765BF9764A9B}"/>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Sales Channels and Partnership Opportunities</a:t>
            </a:r>
          </a:p>
        </p:txBody>
      </p:sp>
      <p:sp>
        <p:nvSpPr>
          <p:cNvPr id="5" name="TextBox 4">
            <a:extLst>
              <a:ext uri="{FF2B5EF4-FFF2-40B4-BE49-F238E27FC236}">
                <a16:creationId xmlns:a16="http://schemas.microsoft.com/office/drawing/2014/main" id="{6D5D661C-4EFC-4AD5-962D-7A53B1C9064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GB" sz="1400" b="1"/>
              <a:t>Direct Sales Approach</a:t>
            </a:r>
          </a:p>
          <a:p>
            <a:pPr marL="0" lvl="1" indent="0">
              <a:lnSpc>
                <a:spcPct val="90000"/>
              </a:lnSpc>
              <a:spcBef>
                <a:spcPts val="1000"/>
              </a:spcBef>
              <a:spcAft>
                <a:spcPts val="600"/>
              </a:spcAft>
              <a:buNone/>
            </a:pPr>
            <a:r>
              <a:rPr lang="en-GB" sz="1400"/>
              <a:t>Utilizing direct sales to engage customers personally and drive immediate revenue growth.</a:t>
            </a:r>
          </a:p>
          <a:p>
            <a:pPr marL="0" indent="0">
              <a:lnSpc>
                <a:spcPct val="90000"/>
              </a:lnSpc>
              <a:spcBef>
                <a:spcPts val="2500"/>
              </a:spcBef>
              <a:spcAft>
                <a:spcPts val="600"/>
              </a:spcAft>
              <a:buNone/>
            </a:pPr>
            <a:r>
              <a:rPr lang="en-GB" sz="1400" b="1"/>
              <a:t>Strategic Partnerships</a:t>
            </a:r>
          </a:p>
          <a:p>
            <a:pPr marL="0" lvl="1" indent="0">
              <a:lnSpc>
                <a:spcPct val="90000"/>
              </a:lnSpc>
              <a:spcBef>
                <a:spcPts val="1000"/>
              </a:spcBef>
              <a:spcAft>
                <a:spcPts val="600"/>
              </a:spcAft>
              <a:buNone/>
            </a:pPr>
            <a:r>
              <a:rPr lang="en-GB" sz="1400"/>
              <a:t>Collaborating with loan management firms to expand market access and service offerings.</a:t>
            </a:r>
          </a:p>
          <a:p>
            <a:pPr marL="0" indent="0">
              <a:lnSpc>
                <a:spcPct val="90000"/>
              </a:lnSpc>
              <a:spcBef>
                <a:spcPts val="2500"/>
              </a:spcBef>
              <a:spcAft>
                <a:spcPts val="600"/>
              </a:spcAft>
              <a:buNone/>
            </a:pPr>
            <a:r>
              <a:rPr lang="en-GB" sz="1400" b="1"/>
              <a:t>Industry Network Engagement</a:t>
            </a:r>
          </a:p>
          <a:p>
            <a:pPr marL="0" lvl="1" indent="0">
              <a:lnSpc>
                <a:spcPct val="90000"/>
              </a:lnSpc>
              <a:spcBef>
                <a:spcPts val="1000"/>
              </a:spcBef>
              <a:spcAft>
                <a:spcPts val="600"/>
              </a:spcAft>
              <a:buNone/>
            </a:pPr>
            <a:r>
              <a:rPr lang="en-GB" sz="1400"/>
              <a:t>Leveraging established industry networks to increase brand visibility and customer acquisition.</a:t>
            </a:r>
          </a:p>
        </p:txBody>
      </p:sp>
      <p:pic>
        <p:nvPicPr>
          <p:cNvPr id="4" name="Content Placeholder 3" descr="5G and AI technology, Global communication network concept.">
            <a:extLst>
              <a:ext uri="{FF2B5EF4-FFF2-40B4-BE49-F238E27FC236}">
                <a16:creationId xmlns:a16="http://schemas.microsoft.com/office/drawing/2014/main" id="{31731C18-FFF5-4D02-B69A-5E35029B19DD}"/>
              </a:ext>
            </a:extLst>
          </p:cNvPr>
          <p:cNvPicPr>
            <a:picLocks noGrp="1" noChangeAspect="1"/>
          </p:cNvPicPr>
          <p:nvPr>
            <p:ph idx="1"/>
          </p:nvPr>
        </p:nvPicPr>
        <p:blipFill>
          <a:blip r:embed="rId3"/>
          <a:stretch>
            <a:fillRect/>
          </a:stretch>
        </p:blipFill>
        <p:spPr>
          <a:xfrm>
            <a:off x="5136995" y="1271624"/>
            <a:ext cx="6466741" cy="4316549"/>
          </a:xfrm>
          <a:prstGeom prst="rect">
            <a:avLst/>
          </a:prstGeom>
          <a:noFill/>
        </p:spPr>
      </p:pic>
    </p:spTree>
    <p:extLst>
      <p:ext uri="{BB962C8B-B14F-4D97-AF65-F5344CB8AC3E}">
        <p14:creationId xmlns:p14="http://schemas.microsoft.com/office/powerpoint/2010/main" val="977051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A68D-D1A2-3161-AE77-B1020B77FD9C}"/>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GB" dirty="0"/>
              <a:t>Preventing Defaults, Protecting Capital.</a:t>
            </a:r>
            <a:endParaRPr lang="en-US" b="0" kern="1200" dirty="0">
              <a:latin typeface="+mj-lt"/>
              <a:ea typeface="+mj-ea"/>
              <a:cs typeface="+mj-cs"/>
            </a:endParaRPr>
          </a:p>
        </p:txBody>
      </p:sp>
      <p:pic>
        <p:nvPicPr>
          <p:cNvPr id="4" name="Content Placeholder 3" descr="Login web form">
            <a:extLst>
              <a:ext uri="{FF2B5EF4-FFF2-40B4-BE49-F238E27FC236}">
                <a16:creationId xmlns:a16="http://schemas.microsoft.com/office/drawing/2014/main" id="{0C3E644A-ADDF-461F-A204-9081A047D0C1}"/>
              </a:ext>
            </a:extLst>
          </p:cNvPr>
          <p:cNvPicPr>
            <a:picLocks noGrp="1" noChangeAspect="1"/>
          </p:cNvPicPr>
          <p:nvPr>
            <p:ph type="pic" sz="quarter" idx="13"/>
          </p:nvPr>
        </p:nvPicPr>
        <p:blipFill>
          <a:blip r:embed="rId3"/>
          <a:srcRect l="6524" r="18329"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9F0236E-9BF7-4A9D-9F8C-E86CF3D19AD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fontScale="92500" lnSpcReduction="10000"/>
          </a:bodyPr>
          <a:lstStyle/>
          <a:p>
            <a:pPr>
              <a:lnSpc>
                <a:spcPct val="90000"/>
              </a:lnSpc>
              <a:spcBef>
                <a:spcPts val="2500"/>
              </a:spcBef>
              <a:spcAft>
                <a:spcPts val="600"/>
              </a:spcAft>
            </a:pPr>
            <a:r>
              <a:rPr lang="en-GB" sz="1000" b="1" dirty="0"/>
              <a:t>Early Warning System</a:t>
            </a:r>
          </a:p>
          <a:p>
            <a:pPr>
              <a:lnSpc>
                <a:spcPct val="90000"/>
              </a:lnSpc>
              <a:spcBef>
                <a:spcPts val="2500"/>
              </a:spcBef>
              <a:spcAft>
                <a:spcPts val="600"/>
              </a:spcAft>
            </a:pPr>
            <a:r>
              <a:rPr lang="en-GB" sz="1000" dirty="0"/>
              <a:t>By identifying "At-Risk" borrowers 3 months early, banks can restructure loans and avoid costly write-offs.</a:t>
            </a:r>
          </a:p>
          <a:p>
            <a:pPr>
              <a:lnSpc>
                <a:spcPct val="90000"/>
              </a:lnSpc>
              <a:spcBef>
                <a:spcPts val="2500"/>
              </a:spcBef>
              <a:spcAft>
                <a:spcPts val="600"/>
              </a:spcAft>
            </a:pPr>
            <a:r>
              <a:rPr lang="en-GB" sz="1000" b="1" dirty="0"/>
              <a:t>Operational Efficiency</a:t>
            </a:r>
          </a:p>
          <a:p>
            <a:pPr marL="0" lvl="1" indent="0">
              <a:lnSpc>
                <a:spcPct val="90000"/>
              </a:lnSpc>
              <a:spcBef>
                <a:spcPts val="1000"/>
              </a:spcBef>
              <a:spcAft>
                <a:spcPts val="600"/>
              </a:spcAft>
              <a:buNone/>
            </a:pPr>
            <a:r>
              <a:rPr lang="en-GB" sz="1000" dirty="0"/>
              <a:t>Reduces manual spreadsheet checking time by 40%.</a:t>
            </a:r>
          </a:p>
          <a:p>
            <a:pPr>
              <a:lnSpc>
                <a:spcPct val="90000"/>
              </a:lnSpc>
              <a:spcBef>
                <a:spcPts val="2500"/>
              </a:spcBef>
              <a:spcAft>
                <a:spcPts val="600"/>
              </a:spcAft>
            </a:pPr>
            <a:r>
              <a:rPr lang="en-GB" sz="1000" b="1" dirty="0"/>
              <a:t>Zero-Integration Pilot</a:t>
            </a:r>
          </a:p>
          <a:p>
            <a:pPr>
              <a:lnSpc>
                <a:spcPct val="90000"/>
              </a:lnSpc>
              <a:spcBef>
                <a:spcPts val="2500"/>
              </a:spcBef>
              <a:spcAft>
                <a:spcPts val="600"/>
              </a:spcAft>
            </a:pPr>
            <a:r>
              <a:rPr lang="en-GB" sz="1000" dirty="0"/>
              <a:t>Because it's a desktop app (no cloud setup required), banks can pilot Bento immediately without complex IT procurement.</a:t>
            </a:r>
          </a:p>
        </p:txBody>
      </p:sp>
    </p:spTree>
    <p:extLst>
      <p:ext uri="{BB962C8B-B14F-4D97-AF65-F5344CB8AC3E}">
        <p14:creationId xmlns:p14="http://schemas.microsoft.com/office/powerpoint/2010/main" val="1901915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0DF96-8260-C998-72A7-E549ED9C14A5}"/>
              </a:ext>
            </a:extLst>
          </p:cNvPr>
          <p:cNvSpPr>
            <a:spLocks noGrp="1"/>
          </p:cNvSpPr>
          <p:nvPr>
            <p:ph type="title"/>
          </p:nvPr>
        </p:nvSpPr>
        <p:spPr>
          <a:xfrm>
            <a:off x="429768" y="1810512"/>
            <a:ext cx="7772400" cy="4562856"/>
          </a:xfrm>
        </p:spPr>
        <p:txBody>
          <a:bodyPr anchor="b">
            <a:normAutofit/>
          </a:bodyPr>
          <a:lstStyle/>
          <a:p>
            <a:r>
              <a:rPr lang="en-AE"/>
              <a:t>Commercial Viability and Growth Potential</a:t>
            </a:r>
          </a:p>
        </p:txBody>
      </p:sp>
      <p:sp>
        <p:nvSpPr>
          <p:cNvPr id="7" name="Text Placeholder 2">
            <a:extLst>
              <a:ext uri="{FF2B5EF4-FFF2-40B4-BE49-F238E27FC236}">
                <a16:creationId xmlns:a16="http://schemas.microsoft.com/office/drawing/2014/main" id="{2AFAE68F-B58D-CCDD-12E5-FDB98E53614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047744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DB10-66CF-D8BC-D141-025D83D024BE}"/>
              </a:ext>
            </a:extLst>
          </p:cNvPr>
          <p:cNvSpPr>
            <a:spLocks noGrp="1"/>
          </p:cNvSpPr>
          <p:nvPr>
            <p:ph type="title"/>
          </p:nvPr>
        </p:nvSpPr>
        <p:spPr>
          <a:xfrm>
            <a:off x="429768" y="411480"/>
            <a:ext cx="11045952" cy="1828800"/>
          </a:xfrm>
        </p:spPr>
        <p:txBody>
          <a:bodyPr anchor="t">
            <a:normAutofit/>
          </a:bodyPr>
          <a:lstStyle/>
          <a:p>
            <a:r>
              <a:rPr lang="en-AE"/>
              <a:t>Today's Agenda</a:t>
            </a:r>
          </a:p>
        </p:txBody>
      </p:sp>
      <p:sp>
        <p:nvSpPr>
          <p:cNvPr id="3" name="Content Placeholder 2">
            <a:extLst>
              <a:ext uri="{FF2B5EF4-FFF2-40B4-BE49-F238E27FC236}">
                <a16:creationId xmlns:a16="http://schemas.microsoft.com/office/drawing/2014/main" id="{DB1EDCD1-B6DF-3B8A-4D40-53958760AF74}"/>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Market Opportunity and Problem Statement</a:t>
            </a:r>
          </a:p>
          <a:p>
            <a:pPr>
              <a:buFont typeface="Arial" panose="020B0604020202020204" pitchFamily="34" charset="0"/>
              <a:buChar char="•"/>
            </a:pPr>
            <a:r>
              <a:t>Solution Overview: Project Bento</a:t>
            </a:r>
          </a:p>
          <a:p>
            <a:pPr>
              <a:buFont typeface="Arial" panose="020B0604020202020204" pitchFamily="34" charset="0"/>
              <a:buChar char="•"/>
            </a:pPr>
            <a:r>
              <a:t>Product Design and Technology</a:t>
            </a:r>
          </a:p>
          <a:p>
            <a:pPr>
              <a:buFont typeface="Arial" panose="020B0604020202020204" pitchFamily="34" charset="0"/>
              <a:buChar char="•"/>
            </a:pPr>
            <a:r>
              <a:t>Go-to-Market Strategy and Business Model</a:t>
            </a:r>
          </a:p>
          <a:p>
            <a:pPr>
              <a:buFont typeface="Arial" panose="020B0604020202020204" pitchFamily="34" charset="0"/>
              <a:buChar char="•"/>
            </a:pPr>
            <a:r>
              <a:t>Commercial Viability and Growth Potential</a:t>
            </a:r>
            <a:endParaRPr lang="en-AE"/>
          </a:p>
        </p:txBody>
      </p:sp>
    </p:spTree>
    <p:extLst>
      <p:ext uri="{BB962C8B-B14F-4D97-AF65-F5344CB8AC3E}">
        <p14:creationId xmlns:p14="http://schemas.microsoft.com/office/powerpoint/2010/main" val="2538975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14BFC-68EA-1B61-D62C-CE2DCE5160F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Initial Traction and Customer Validation</a:t>
            </a:r>
          </a:p>
        </p:txBody>
      </p:sp>
      <p:pic>
        <p:nvPicPr>
          <p:cNvPr id="4" name="Content Placeholder 3" descr="Man using laptop computer">
            <a:extLst>
              <a:ext uri="{FF2B5EF4-FFF2-40B4-BE49-F238E27FC236}">
                <a16:creationId xmlns:a16="http://schemas.microsoft.com/office/drawing/2014/main" id="{59F5FD06-71B7-4AE5-9D64-FE881E278405}"/>
              </a:ext>
            </a:extLst>
          </p:cNvPr>
          <p:cNvPicPr>
            <a:picLocks noGrp="1" noChangeAspect="1"/>
          </p:cNvPicPr>
          <p:nvPr>
            <p:ph type="pic" sz="quarter" idx="13"/>
          </p:nvPr>
        </p:nvPicPr>
        <p:blipFill>
          <a:blip r:embed="rId3"/>
          <a:srcRect r="1497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29EE30B5-9E06-4A90-89EB-264C5ADB2B8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GB" sz="1400" b="1"/>
              <a:t>Strong User Engagement</a:t>
            </a:r>
          </a:p>
          <a:p>
            <a:pPr marL="0" lvl="1" indent="0">
              <a:spcBef>
                <a:spcPts val="1000"/>
              </a:spcBef>
              <a:spcAft>
                <a:spcPts val="600"/>
              </a:spcAft>
              <a:buNone/>
            </a:pPr>
            <a:r>
              <a:rPr lang="en-GB" sz="1400"/>
              <a:t>Pilot programs showed high levels of user interaction and positive feedback with the product.</a:t>
            </a:r>
          </a:p>
          <a:p>
            <a:pPr marL="0" indent="0">
              <a:spcBef>
                <a:spcPts val="2500"/>
              </a:spcBef>
              <a:spcAft>
                <a:spcPts val="600"/>
              </a:spcAft>
              <a:buNone/>
            </a:pPr>
            <a:r>
              <a:rPr lang="en-GB" sz="1400" b="1"/>
              <a:t>Customer Satisfaction Validation</a:t>
            </a:r>
          </a:p>
          <a:p>
            <a:pPr marL="0" lvl="1" indent="0">
              <a:spcBef>
                <a:spcPts val="1000"/>
              </a:spcBef>
              <a:spcAft>
                <a:spcPts val="600"/>
              </a:spcAft>
              <a:buNone/>
            </a:pPr>
            <a:r>
              <a:rPr lang="en-GB" sz="1400"/>
              <a:t>User satisfaction confirms the value proposition and supports readiness for market growth.</a:t>
            </a:r>
          </a:p>
        </p:txBody>
      </p:sp>
    </p:spTree>
    <p:extLst>
      <p:ext uri="{BB962C8B-B14F-4D97-AF65-F5344CB8AC3E}">
        <p14:creationId xmlns:p14="http://schemas.microsoft.com/office/powerpoint/2010/main" val="279105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05D70-DB8B-2834-7449-864576B8775F}"/>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Competitive Landscape and Differentiation</a:t>
            </a:r>
          </a:p>
        </p:txBody>
      </p:sp>
      <p:pic>
        <p:nvPicPr>
          <p:cNvPr id="4" name="Content Placeholder 3" descr="Personal point of view at in home office desk with large blank computer screen, keyboard, lamp, decoration and a dslr camera. copy space template for designers">
            <a:extLst>
              <a:ext uri="{FF2B5EF4-FFF2-40B4-BE49-F238E27FC236}">
                <a16:creationId xmlns:a16="http://schemas.microsoft.com/office/drawing/2014/main" id="{BC3DBD29-8698-42AA-AFFF-3170D6282DFF}"/>
              </a:ext>
            </a:extLst>
          </p:cNvPr>
          <p:cNvPicPr>
            <a:picLocks noGrp="1" noChangeAspect="1"/>
          </p:cNvPicPr>
          <p:nvPr>
            <p:ph type="pic" sz="quarter" idx="13"/>
          </p:nvPr>
        </p:nvPicPr>
        <p:blipFill>
          <a:blip r:embed="rId3"/>
          <a:srcRect l="1614" r="1845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499D56A7-A149-432E-B252-F2164D92642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GB" sz="900" b="1"/>
              <a:t>Desktop-First Design</a:t>
            </a:r>
          </a:p>
          <a:p>
            <a:pPr marL="0" lvl="1" indent="0">
              <a:lnSpc>
                <a:spcPct val="90000"/>
              </a:lnSpc>
              <a:spcBef>
                <a:spcPts val="1000"/>
              </a:spcBef>
              <a:spcAft>
                <a:spcPts val="600"/>
              </a:spcAft>
              <a:buNone/>
            </a:pPr>
            <a:r>
              <a:rPr lang="en-GB" sz="900"/>
              <a:t>Project Bento prioritizes a desktop-first approach, ensuring optimal user experience on desktop platforms.</a:t>
            </a:r>
          </a:p>
          <a:p>
            <a:pPr marL="0" indent="0">
              <a:lnSpc>
                <a:spcPct val="90000"/>
              </a:lnSpc>
              <a:spcBef>
                <a:spcPts val="2500"/>
              </a:spcBef>
              <a:spcAft>
                <a:spcPts val="600"/>
              </a:spcAft>
              <a:buNone/>
            </a:pPr>
            <a:r>
              <a:rPr lang="en-GB" sz="900" b="1"/>
              <a:t>Comprehensive Feature Set</a:t>
            </a:r>
          </a:p>
          <a:p>
            <a:pPr marL="0" lvl="1" indent="0">
              <a:lnSpc>
                <a:spcPct val="90000"/>
              </a:lnSpc>
              <a:spcBef>
                <a:spcPts val="1000"/>
              </a:spcBef>
              <a:spcAft>
                <a:spcPts val="600"/>
              </a:spcAft>
              <a:buNone/>
            </a:pPr>
            <a:r>
              <a:rPr lang="en-GB" sz="900"/>
              <a:t>It offers a broad range of features that meet diverse user needs and enhance productivity.</a:t>
            </a:r>
          </a:p>
          <a:p>
            <a:pPr marL="0" indent="0">
              <a:lnSpc>
                <a:spcPct val="90000"/>
              </a:lnSpc>
              <a:spcBef>
                <a:spcPts val="2500"/>
              </a:spcBef>
              <a:spcAft>
                <a:spcPts val="600"/>
              </a:spcAft>
              <a:buNone/>
            </a:pPr>
            <a:r>
              <a:rPr lang="en-GB" sz="900" b="1"/>
              <a:t>Superior Integration</a:t>
            </a:r>
          </a:p>
          <a:p>
            <a:pPr marL="0" lvl="1" indent="0">
              <a:lnSpc>
                <a:spcPct val="90000"/>
              </a:lnSpc>
              <a:spcBef>
                <a:spcPts val="1000"/>
              </a:spcBef>
              <a:spcAft>
                <a:spcPts val="600"/>
              </a:spcAft>
              <a:buNone/>
            </a:pPr>
            <a:r>
              <a:rPr lang="en-GB" sz="900"/>
              <a:t>Project Bento seamlessly integrates with other tools, delivering unmatched connectivity and workflow efficiency.</a:t>
            </a:r>
          </a:p>
        </p:txBody>
      </p:sp>
    </p:spTree>
    <p:extLst>
      <p:ext uri="{BB962C8B-B14F-4D97-AF65-F5344CB8AC3E}">
        <p14:creationId xmlns:p14="http://schemas.microsoft.com/office/powerpoint/2010/main" val="1388989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D0FF-B953-774F-14DD-425078CF76FE}"/>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Growth Projections and Investor Returns</a:t>
            </a:r>
          </a:p>
        </p:txBody>
      </p:sp>
      <p:pic>
        <p:nvPicPr>
          <p:cNvPr id="4" name="Content Placeholder 3" descr="Chart with data on screen">
            <a:extLst>
              <a:ext uri="{FF2B5EF4-FFF2-40B4-BE49-F238E27FC236}">
                <a16:creationId xmlns:a16="http://schemas.microsoft.com/office/drawing/2014/main" id="{FD3BBA02-82C8-43D4-A6F9-F08CD47EF4DA}"/>
              </a:ext>
            </a:extLst>
          </p:cNvPr>
          <p:cNvPicPr>
            <a:picLocks noGrp="1" noChangeAspect="1"/>
          </p:cNvPicPr>
          <p:nvPr>
            <p:ph type="pic" sz="quarter" idx="13"/>
          </p:nvPr>
        </p:nvPicPr>
        <p:blipFill>
          <a:blip r:embed="rId3"/>
          <a:srcRect l="16470" r="3595"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26C1F5AE-449F-433E-9A79-756CD7EB8A1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GB" sz="1000" b="1"/>
              <a:t>Market Share Growth</a:t>
            </a:r>
          </a:p>
          <a:p>
            <a:pPr marL="0" lvl="1" indent="0">
              <a:lnSpc>
                <a:spcPct val="90000"/>
              </a:lnSpc>
              <a:spcBef>
                <a:spcPts val="1000"/>
              </a:spcBef>
              <a:spcAft>
                <a:spcPts val="600"/>
              </a:spcAft>
              <a:buNone/>
            </a:pPr>
            <a:r>
              <a:rPr lang="en-GB" sz="1000"/>
              <a:t>Projected expansion in market share indicates a strong competitive position and business growth.</a:t>
            </a:r>
          </a:p>
          <a:p>
            <a:pPr marL="0" indent="0">
              <a:lnSpc>
                <a:spcPct val="90000"/>
              </a:lnSpc>
              <a:spcBef>
                <a:spcPts val="2500"/>
              </a:spcBef>
              <a:spcAft>
                <a:spcPts val="600"/>
              </a:spcAft>
              <a:buNone/>
            </a:pPr>
            <a:r>
              <a:rPr lang="en-GB" sz="1000" b="1"/>
              <a:t>Revenue Increase</a:t>
            </a:r>
          </a:p>
          <a:p>
            <a:pPr marL="0" lvl="1" indent="0">
              <a:lnSpc>
                <a:spcPct val="90000"/>
              </a:lnSpc>
              <a:spcBef>
                <a:spcPts val="1000"/>
              </a:spcBef>
              <a:spcAft>
                <a:spcPts val="600"/>
              </a:spcAft>
              <a:buNone/>
            </a:pPr>
            <a:r>
              <a:rPr lang="en-GB" sz="1000"/>
              <a:t>Forecasted revenue growth suggests improved profitability and business scalability.</a:t>
            </a:r>
          </a:p>
          <a:p>
            <a:pPr marL="0" indent="0">
              <a:lnSpc>
                <a:spcPct val="90000"/>
              </a:lnSpc>
              <a:spcBef>
                <a:spcPts val="2500"/>
              </a:spcBef>
              <a:spcAft>
                <a:spcPts val="600"/>
              </a:spcAft>
              <a:buNone/>
            </a:pPr>
            <a:r>
              <a:rPr lang="en-GB" sz="1000" b="1"/>
              <a:t>Attractive Investor Returns</a:t>
            </a:r>
          </a:p>
          <a:p>
            <a:pPr marL="0" lvl="1" indent="0">
              <a:lnSpc>
                <a:spcPct val="90000"/>
              </a:lnSpc>
              <a:spcBef>
                <a:spcPts val="1000"/>
              </a:spcBef>
              <a:spcAft>
                <a:spcPts val="600"/>
              </a:spcAft>
              <a:buNone/>
            </a:pPr>
            <a:r>
              <a:rPr lang="en-GB" sz="1000"/>
              <a:t>Financial projections indicate significant returns, appealing to potential investors.</a:t>
            </a:r>
          </a:p>
        </p:txBody>
      </p:sp>
    </p:spTree>
    <p:extLst>
      <p:ext uri="{BB962C8B-B14F-4D97-AF65-F5344CB8AC3E}">
        <p14:creationId xmlns:p14="http://schemas.microsoft.com/office/powerpoint/2010/main" val="355417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3EB9-7010-D08E-EBF0-8662F27C6318}"/>
              </a:ext>
            </a:extLst>
          </p:cNvPr>
          <p:cNvSpPr>
            <a:spLocks noGrp="1"/>
          </p:cNvSpPr>
          <p:nvPr>
            <p:ph type="title"/>
          </p:nvPr>
        </p:nvSpPr>
        <p:spPr>
          <a:xfrm>
            <a:off x="429768" y="1627318"/>
            <a:ext cx="7370064" cy="1842020"/>
          </a:xfrm>
        </p:spPr>
        <p:txBody>
          <a:bodyPr anchor="b">
            <a:normAutofit/>
          </a:bodyPr>
          <a:lstStyle/>
          <a:p>
            <a:r>
              <a:rPr lang="en-AE"/>
              <a:t>Conclusion</a:t>
            </a:r>
          </a:p>
        </p:txBody>
      </p:sp>
      <p:graphicFrame>
        <p:nvGraphicFramePr>
          <p:cNvPr id="7" name="Content Placeholder 2">
            <a:extLst>
              <a:ext uri="{FF2B5EF4-FFF2-40B4-BE49-F238E27FC236}">
                <a16:creationId xmlns:a16="http://schemas.microsoft.com/office/drawing/2014/main" id="{2E306E31-364F-2A26-5D4D-6976A7688C29}"/>
              </a:ext>
            </a:extLst>
          </p:cNvPr>
          <p:cNvGraphicFramePr>
            <a:graphicFrameLocks noGrp="1"/>
          </p:cNvGraphicFramePr>
          <p:nvPr>
            <p:ph sz="quarter" idx="14"/>
            <p:extLst>
              <p:ext uri="{D42A27DB-BD31-4B8C-83A1-F6EECF244321}">
                <p14:modId xmlns:p14="http://schemas.microsoft.com/office/powerpoint/2010/main" val="57950520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96509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1CA5-D8E9-348C-46D6-5EC12623E189}"/>
              </a:ext>
            </a:extLst>
          </p:cNvPr>
          <p:cNvSpPr>
            <a:spLocks noGrp="1"/>
          </p:cNvSpPr>
          <p:nvPr>
            <p:ph type="title"/>
          </p:nvPr>
        </p:nvSpPr>
        <p:spPr>
          <a:xfrm>
            <a:off x="429768" y="1810512"/>
            <a:ext cx="7772400" cy="4562856"/>
          </a:xfrm>
        </p:spPr>
        <p:txBody>
          <a:bodyPr anchor="b">
            <a:normAutofit/>
          </a:bodyPr>
          <a:lstStyle/>
          <a:p>
            <a:r>
              <a:rPr lang="en-AE"/>
              <a:t>Market Opportunity and Problem Statement</a:t>
            </a:r>
          </a:p>
        </p:txBody>
      </p:sp>
      <p:sp>
        <p:nvSpPr>
          <p:cNvPr id="7" name="Text Placeholder 2">
            <a:extLst>
              <a:ext uri="{FF2B5EF4-FFF2-40B4-BE49-F238E27FC236}">
                <a16:creationId xmlns:a16="http://schemas.microsoft.com/office/drawing/2014/main" id="{914D9280-E688-1D76-13A4-343379EFE20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4276610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EFD2-AF8E-9636-76B4-58C208951986}"/>
              </a:ext>
            </a:extLst>
          </p:cNvPr>
          <p:cNvSpPr>
            <a:spLocks noGrp="1"/>
          </p:cNvSpPr>
          <p:nvPr>
            <p:ph type="title"/>
          </p:nvPr>
        </p:nvSpPr>
        <p:spPr>
          <a:xfrm>
            <a:off x="8311896" y="1078992"/>
            <a:ext cx="3273552" cy="948591"/>
          </a:xfrm>
        </p:spPr>
        <p:txBody>
          <a:bodyPr vert="horz" lIns="91440" tIns="45720" rIns="91440" bIns="45720" rtlCol="0" anchor="b">
            <a:normAutofit/>
          </a:bodyPr>
          <a:lstStyle/>
          <a:p>
            <a:r>
              <a:rPr lang="en-GB" dirty="0"/>
              <a:t>Rearview Mirror</a:t>
            </a:r>
            <a:endParaRPr lang="en-US" b="0" kern="1200" dirty="0">
              <a:latin typeface="+mj-lt"/>
              <a:ea typeface="+mj-ea"/>
              <a:cs typeface="+mj-cs"/>
            </a:endParaRPr>
          </a:p>
        </p:txBody>
      </p:sp>
      <p:pic>
        <p:nvPicPr>
          <p:cNvPr id="4" name="Content Placeholder 3" descr="Internet of Things Concept">
            <a:extLst>
              <a:ext uri="{FF2B5EF4-FFF2-40B4-BE49-F238E27FC236}">
                <a16:creationId xmlns:a16="http://schemas.microsoft.com/office/drawing/2014/main" id="{CFC864D7-CCBD-4321-9308-0A78530215FC}"/>
              </a:ext>
            </a:extLst>
          </p:cNvPr>
          <p:cNvPicPr>
            <a:picLocks noGrp="1" noChangeAspect="1"/>
          </p:cNvPicPr>
          <p:nvPr>
            <p:ph type="pic" sz="quarter" idx="13"/>
          </p:nvPr>
        </p:nvPicPr>
        <p:blipFill>
          <a:blip r:embed="rId3"/>
          <a:srcRect l="5794" r="14271" b="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43EAF2C-D7AD-4A55-B72B-461AD2624F6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393343"/>
            <a:ext cx="3273552" cy="3659985"/>
          </a:xfrm>
          <a:prstGeom prst="rect">
            <a:avLst/>
          </a:prstGeom>
        </p:spPr>
        <p:txBody>
          <a:bodyPr>
            <a:normAutofit/>
          </a:bodyPr>
          <a:lstStyle/>
          <a:p>
            <a:pPr>
              <a:lnSpc>
                <a:spcPct val="90000"/>
              </a:lnSpc>
              <a:spcBef>
                <a:spcPts val="2500"/>
              </a:spcBef>
              <a:spcAft>
                <a:spcPts val="600"/>
              </a:spcAft>
            </a:pPr>
            <a:r>
              <a:rPr lang="en-GB" sz="900" dirty="0"/>
              <a:t>Loan Officers currently rely on static spreadsheets that only show data </a:t>
            </a:r>
            <a:r>
              <a:rPr lang="en-GB" sz="900" i="1" dirty="0"/>
              <a:t>after</a:t>
            </a:r>
            <a:r>
              <a:rPr lang="en-GB" sz="900" dirty="0"/>
              <a:t> the quarter ends.</a:t>
            </a:r>
          </a:p>
          <a:p>
            <a:pPr>
              <a:lnSpc>
                <a:spcPct val="90000"/>
              </a:lnSpc>
              <a:spcBef>
                <a:spcPts val="2500"/>
              </a:spcBef>
              <a:spcAft>
                <a:spcPts val="600"/>
              </a:spcAft>
            </a:pPr>
            <a:r>
              <a:rPr lang="en-GB" sz="900" b="1" dirty="0"/>
              <a:t>(The Risk) </a:t>
            </a:r>
          </a:p>
          <a:p>
            <a:pPr>
              <a:lnSpc>
                <a:spcPct val="90000"/>
              </a:lnSpc>
              <a:spcBef>
                <a:spcPts val="2500"/>
              </a:spcBef>
              <a:spcAft>
                <a:spcPts val="600"/>
              </a:spcAft>
            </a:pPr>
            <a:r>
              <a:rPr lang="en-GB" sz="900" dirty="0"/>
              <a:t>Reactive monitoring leads to </a:t>
            </a:r>
            <a:r>
              <a:rPr lang="en-GB" sz="900" b="1" dirty="0"/>
              <a:t>avoidable defaults</a:t>
            </a:r>
            <a:r>
              <a:rPr lang="en-GB" sz="900" dirty="0"/>
              <a:t> because breaches are discovered too late.</a:t>
            </a:r>
          </a:p>
          <a:p>
            <a:pPr>
              <a:lnSpc>
                <a:spcPct val="90000"/>
              </a:lnSpc>
              <a:spcBef>
                <a:spcPts val="2500"/>
              </a:spcBef>
              <a:spcAft>
                <a:spcPts val="600"/>
              </a:spcAft>
            </a:pPr>
            <a:r>
              <a:rPr lang="en-GB" sz="900" b="1" dirty="0"/>
              <a:t>The Privacy Gap </a:t>
            </a:r>
          </a:p>
          <a:p>
            <a:pPr>
              <a:lnSpc>
                <a:spcPct val="90000"/>
              </a:lnSpc>
              <a:spcBef>
                <a:spcPts val="2500"/>
              </a:spcBef>
              <a:spcAft>
                <a:spcPts val="600"/>
              </a:spcAft>
            </a:pPr>
            <a:r>
              <a:rPr lang="en-GB" sz="900" dirty="0"/>
              <a:t>Banks cannot upload sensitive borrower PDFs to public cloud dashboards due to strict data compliance.</a:t>
            </a:r>
            <a:endParaRPr lang="en-GB" sz="900" b="1" dirty="0"/>
          </a:p>
          <a:p>
            <a:pPr marL="0" indent="0">
              <a:lnSpc>
                <a:spcPct val="90000"/>
              </a:lnSpc>
              <a:spcBef>
                <a:spcPts val="2500"/>
              </a:spcBef>
              <a:spcAft>
                <a:spcPts val="600"/>
              </a:spcAft>
              <a:buNone/>
            </a:pPr>
            <a:r>
              <a:rPr lang="en-GB" sz="900" b="1" dirty="0"/>
              <a:t>Regulatory Requirements</a:t>
            </a:r>
          </a:p>
          <a:p>
            <a:pPr marL="0" lvl="1" indent="0">
              <a:lnSpc>
                <a:spcPct val="90000"/>
              </a:lnSpc>
              <a:spcBef>
                <a:spcPts val="1000"/>
              </a:spcBef>
              <a:spcAft>
                <a:spcPts val="600"/>
              </a:spcAft>
              <a:buNone/>
            </a:pPr>
            <a:r>
              <a:rPr lang="en-GB" sz="900" dirty="0"/>
              <a:t>Stricter regulatory demands require real-time data accuracy and compliance management in loan processing.</a:t>
            </a:r>
          </a:p>
        </p:txBody>
      </p:sp>
    </p:spTree>
    <p:extLst>
      <p:ext uri="{BB962C8B-B14F-4D97-AF65-F5344CB8AC3E}">
        <p14:creationId xmlns:p14="http://schemas.microsoft.com/office/powerpoint/2010/main" val="180064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8A005-DC62-740A-C154-55D08F932FA6}"/>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GB" dirty="0"/>
              <a:t>Rearview Mirror</a:t>
            </a:r>
            <a:endParaRPr lang="en-US" b="0" kern="1200" dirty="0">
              <a:latin typeface="+mj-lt"/>
              <a:ea typeface="+mj-ea"/>
              <a:cs typeface="+mj-cs"/>
            </a:endParaRPr>
          </a:p>
        </p:txBody>
      </p:sp>
      <p:pic>
        <p:nvPicPr>
          <p:cNvPr id="4" name="Content Placeholder 3" descr="Shot of an unrecognizable woman making notes while working at home">
            <a:extLst>
              <a:ext uri="{FF2B5EF4-FFF2-40B4-BE49-F238E27FC236}">
                <a16:creationId xmlns:a16="http://schemas.microsoft.com/office/drawing/2014/main" id="{8FDD15AF-A3C7-448A-B7CA-86CE14E9EDD2}"/>
              </a:ext>
            </a:extLst>
          </p:cNvPr>
          <p:cNvPicPr>
            <a:picLocks noGrp="1" noChangeAspect="1"/>
          </p:cNvPicPr>
          <p:nvPr>
            <p:ph type="pic" sz="quarter" idx="13"/>
          </p:nvPr>
        </p:nvPicPr>
        <p:blipFill>
          <a:blip r:embed="rId3"/>
          <a:srcRect l="21084" r="3" b="3"/>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5771FC20-47EA-4A99-AF1A-E33F14194EE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GB" sz="1400" b="1" dirty="0"/>
              <a:t>Fragmented Data Challenges</a:t>
            </a:r>
          </a:p>
          <a:p>
            <a:pPr marL="0" lvl="1" indent="0">
              <a:spcBef>
                <a:spcPts val="1000"/>
              </a:spcBef>
              <a:spcAft>
                <a:spcPts val="600"/>
              </a:spcAft>
              <a:buFont typeface="Arial" panose="020B0604020202020204" pitchFamily="34" charset="0"/>
              <a:buNone/>
            </a:pPr>
            <a:r>
              <a:rPr lang="en-GB" sz="1400" dirty="0"/>
              <a:t>Loan Officers currently rely on static spreadsheets that only show data </a:t>
            </a:r>
            <a:r>
              <a:rPr lang="en-GB" sz="1400" i="1" dirty="0"/>
              <a:t>after</a:t>
            </a:r>
            <a:r>
              <a:rPr lang="en-GB" sz="1400" dirty="0"/>
              <a:t> the quarter ends.</a:t>
            </a:r>
          </a:p>
          <a:p>
            <a:pPr marL="0" lvl="1" indent="0">
              <a:spcBef>
                <a:spcPts val="1000"/>
              </a:spcBef>
              <a:spcAft>
                <a:spcPts val="600"/>
              </a:spcAft>
              <a:buFont typeface="Arial" panose="020B0604020202020204" pitchFamily="34" charset="0"/>
              <a:buNone/>
            </a:pPr>
            <a:r>
              <a:rPr lang="en-GB" sz="1400" b="1" dirty="0"/>
              <a:t>Reactive Monitoring</a:t>
            </a:r>
          </a:p>
          <a:p>
            <a:pPr marL="0" lvl="1" indent="0">
              <a:spcBef>
                <a:spcPts val="1000"/>
              </a:spcBef>
              <a:spcAft>
                <a:spcPts val="600"/>
              </a:spcAft>
              <a:buFont typeface="Arial" panose="020B0604020202020204" pitchFamily="34" charset="0"/>
              <a:buNone/>
            </a:pPr>
            <a:r>
              <a:rPr lang="en-GB" sz="1400" dirty="0"/>
              <a:t>Agents often discover covenant breaches weeks after they happen, leading to avoidable defaults.</a:t>
            </a:r>
          </a:p>
          <a:p>
            <a:pPr marL="0" lvl="1" indent="0">
              <a:spcBef>
                <a:spcPts val="1000"/>
              </a:spcBef>
              <a:spcAft>
                <a:spcPts val="600"/>
              </a:spcAft>
              <a:buFont typeface="Arial" panose="020B0604020202020204" pitchFamily="34" charset="0"/>
              <a:buNone/>
            </a:pPr>
            <a:r>
              <a:rPr lang="en-GB" sz="1400" b="1" dirty="0"/>
              <a:t>Slow Response Times</a:t>
            </a:r>
          </a:p>
          <a:p>
            <a:pPr marL="0" lvl="1" indent="0">
              <a:spcBef>
                <a:spcPts val="1000"/>
              </a:spcBef>
              <a:spcAft>
                <a:spcPts val="600"/>
              </a:spcAft>
              <a:buFont typeface="Arial" panose="020B0604020202020204" pitchFamily="34" charset="0"/>
              <a:buNone/>
            </a:pPr>
            <a:r>
              <a:rPr lang="en-GB" sz="1400" dirty="0"/>
              <a:t>Delayed processing and slow communication hinder timely portfolio management and decision-making.</a:t>
            </a:r>
          </a:p>
          <a:p>
            <a:pPr>
              <a:spcBef>
                <a:spcPts val="2500"/>
              </a:spcBef>
              <a:spcAft>
                <a:spcPts val="600"/>
              </a:spcAft>
            </a:pPr>
            <a:r>
              <a:rPr lang="en-GB" sz="1400" b="1" dirty="0"/>
              <a:t>Privacy Risks</a:t>
            </a:r>
          </a:p>
          <a:p>
            <a:pPr marL="0" lvl="1" indent="0">
              <a:spcBef>
                <a:spcPts val="1000"/>
              </a:spcBef>
              <a:spcAft>
                <a:spcPts val="600"/>
              </a:spcAft>
              <a:buFont typeface="Arial" panose="020B0604020202020204" pitchFamily="34" charset="0"/>
              <a:buNone/>
            </a:pPr>
            <a:r>
              <a:rPr lang="en-GB" sz="1400" dirty="0"/>
              <a:t>Uploading sensitive borrower documents to public cloud dashboards violates strict bank data policies.</a:t>
            </a:r>
          </a:p>
        </p:txBody>
      </p:sp>
    </p:spTree>
    <p:extLst>
      <p:ext uri="{BB962C8B-B14F-4D97-AF65-F5344CB8AC3E}">
        <p14:creationId xmlns:p14="http://schemas.microsoft.com/office/powerpoint/2010/main" val="2996817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F1471-020D-82F5-0F18-2CF19D932C24}"/>
              </a:ext>
            </a:extLst>
          </p:cNvPr>
          <p:cNvSpPr>
            <a:spLocks noGrp="1"/>
          </p:cNvSpPr>
          <p:nvPr>
            <p:ph type="title"/>
          </p:nvPr>
        </p:nvSpPr>
        <p:spPr/>
        <p:txBody>
          <a:bodyPr>
            <a:normAutofit/>
          </a:bodyPr>
          <a:lstStyle/>
          <a:p>
            <a:r>
              <a:rPr lang="en-AE" sz="4700"/>
              <a:t>Gap in Existing Monitoring Solutions</a:t>
            </a:r>
          </a:p>
        </p:txBody>
      </p:sp>
      <p:graphicFrame>
        <p:nvGraphicFramePr>
          <p:cNvPr id="4" name="Content Placeholder 4">
            <a:extLst>
              <a:ext uri="{FF2B5EF4-FFF2-40B4-BE49-F238E27FC236}">
                <a16:creationId xmlns:a16="http://schemas.microsoft.com/office/drawing/2014/main" id="{EDD73055-769B-4C06-903F-64877DB9F9A2}"/>
              </a:ext>
            </a:extLst>
          </p:cNvPr>
          <p:cNvGraphicFramePr>
            <a:graphicFrameLocks noGrp="1"/>
          </p:cNvGraphicFramePr>
          <p:nvPr>
            <p:ph idx="1"/>
            <p:extLst>
              <p:ext uri="{D42A27DB-BD31-4B8C-83A1-F6EECF244321}">
                <p14:modId xmlns:p14="http://schemas.microsoft.com/office/powerpoint/2010/main" val="157879705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803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770D9-7365-4B67-FEAF-F2FEF48ED90B}"/>
              </a:ext>
            </a:extLst>
          </p:cNvPr>
          <p:cNvSpPr>
            <a:spLocks noGrp="1"/>
          </p:cNvSpPr>
          <p:nvPr>
            <p:ph type="title"/>
          </p:nvPr>
        </p:nvSpPr>
        <p:spPr>
          <a:xfrm>
            <a:off x="429768" y="1810512"/>
            <a:ext cx="7772400" cy="4562856"/>
          </a:xfrm>
        </p:spPr>
        <p:txBody>
          <a:bodyPr anchor="b">
            <a:normAutofit/>
          </a:bodyPr>
          <a:lstStyle/>
          <a:p>
            <a:r>
              <a:rPr lang="en-AE"/>
              <a:t>Solution Overview: Project Bento</a:t>
            </a:r>
          </a:p>
        </p:txBody>
      </p:sp>
      <p:sp>
        <p:nvSpPr>
          <p:cNvPr id="7" name="Text Placeholder 2">
            <a:extLst>
              <a:ext uri="{FF2B5EF4-FFF2-40B4-BE49-F238E27FC236}">
                <a16:creationId xmlns:a16="http://schemas.microsoft.com/office/drawing/2014/main" id="{C63D49CF-F88F-097B-6F78-EB9A01C2744B}"/>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69213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E89C-67E8-6140-E800-CCC3E74BB912}"/>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Project Bento: The Proactive Covenant Command Center.</a:t>
            </a:r>
          </a:p>
        </p:txBody>
      </p:sp>
      <p:sp>
        <p:nvSpPr>
          <p:cNvPr id="5" name="TextBox 4">
            <a:extLst>
              <a:ext uri="{FF2B5EF4-FFF2-40B4-BE49-F238E27FC236}">
                <a16:creationId xmlns:a16="http://schemas.microsoft.com/office/drawing/2014/main" id="{B43DCC21-F13B-49A3-888E-68DCEF3B018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spcBef>
                <a:spcPts val="2500"/>
              </a:spcBef>
              <a:spcAft>
                <a:spcPts val="600"/>
              </a:spcAft>
              <a:buNone/>
            </a:pPr>
            <a:r>
              <a:rPr lang="en-GB" sz="1400" b="1"/>
              <a:t>Multivariate Risk Engine</a:t>
            </a:r>
          </a:p>
          <a:p>
            <a:pPr marL="0" lvl="1" indent="0">
              <a:spcBef>
                <a:spcPts val="1000"/>
              </a:spcBef>
              <a:spcAft>
                <a:spcPts val="600"/>
              </a:spcAft>
              <a:buNone/>
            </a:pPr>
            <a:r>
              <a:rPr lang="en-GB" sz="1400"/>
              <a:t>A 10-factor algorithm that calculates composite credit scores in real-time.</a:t>
            </a:r>
          </a:p>
          <a:p>
            <a:pPr marL="0" lvl="1" indent="0">
              <a:spcBef>
                <a:spcPts val="1000"/>
              </a:spcBef>
              <a:spcAft>
                <a:spcPts val="600"/>
              </a:spcAft>
              <a:buNone/>
            </a:pPr>
            <a:r>
              <a:rPr lang="en-GB" sz="1400"/>
              <a:t>"What-If" Stress Testing</a:t>
            </a:r>
          </a:p>
          <a:p>
            <a:pPr marL="0" lvl="1" indent="0">
              <a:spcBef>
                <a:spcPts val="1000"/>
              </a:spcBef>
              <a:spcAft>
                <a:spcPts val="600"/>
              </a:spcAft>
              <a:buNone/>
            </a:pPr>
            <a:r>
              <a:rPr lang="en-GB" sz="1400"/>
              <a:t>Instantly simulates Interest Rate hikes (EURIBOR/SOFR) and GDP shocks to predict defaults before they occur.</a:t>
            </a:r>
          </a:p>
          <a:p>
            <a:pPr marL="0" indent="0">
              <a:spcBef>
                <a:spcPts val="2500"/>
              </a:spcBef>
              <a:spcAft>
                <a:spcPts val="600"/>
              </a:spcAft>
              <a:buNone/>
            </a:pPr>
            <a:r>
              <a:rPr lang="en-GB" sz="1400" b="1"/>
              <a:t>Traffic Light System</a:t>
            </a:r>
          </a:p>
          <a:p>
            <a:pPr marL="0" indent="0">
              <a:spcBef>
                <a:spcPts val="2500"/>
              </a:spcBef>
              <a:spcAft>
                <a:spcPts val="600"/>
              </a:spcAft>
              <a:buNone/>
            </a:pPr>
            <a:r>
              <a:rPr lang="en-GB" sz="1400" b="1"/>
              <a:t>Visual Red/Amber/Green indicators for immediate portfolio health assessment.</a:t>
            </a:r>
          </a:p>
        </p:txBody>
      </p:sp>
      <p:pic>
        <p:nvPicPr>
          <p:cNvPr id="4" name="Content Placeholder 3">
            <a:extLst>
              <a:ext uri="{FF2B5EF4-FFF2-40B4-BE49-F238E27FC236}">
                <a16:creationId xmlns:a16="http://schemas.microsoft.com/office/drawing/2014/main" id="{7792B177-816E-4EE5-A281-E49F9CFE091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36995" y="1497960"/>
            <a:ext cx="6466741" cy="3863877"/>
          </a:xfrm>
          <a:prstGeom prst="rect">
            <a:avLst/>
          </a:prstGeom>
          <a:noFill/>
        </p:spPr>
      </p:pic>
    </p:spTree>
    <p:extLst>
      <p:ext uri="{BB962C8B-B14F-4D97-AF65-F5344CB8AC3E}">
        <p14:creationId xmlns:p14="http://schemas.microsoft.com/office/powerpoint/2010/main" val="3990388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E6F14-D322-A5F7-24B9-EE58FD1C5F00}"/>
              </a:ext>
            </a:extLst>
          </p:cNvPr>
          <p:cNvSpPr>
            <a:spLocks noGrp="1"/>
          </p:cNvSpPr>
          <p:nvPr>
            <p:ph type="title"/>
          </p:nvPr>
        </p:nvSpPr>
        <p:spPr>
          <a:xfrm>
            <a:off x="429768" y="553616"/>
            <a:ext cx="3595634" cy="1757505"/>
          </a:xfrm>
        </p:spPr>
        <p:txBody>
          <a:bodyPr vert="horz" lIns="91440" tIns="45720" rIns="91440" bIns="45720" rtlCol="0" anchor="t">
            <a:normAutofit/>
          </a:bodyPr>
          <a:lstStyle/>
          <a:p>
            <a:r>
              <a:rPr lang="en-US" b="0" kern="1200">
                <a:latin typeface="+mj-lt"/>
                <a:ea typeface="+mj-ea"/>
                <a:cs typeface="+mj-cs"/>
              </a:rPr>
              <a:t>Project Bento: The Proactive Command Center</a:t>
            </a:r>
            <a:endParaRPr lang="en-US" b="0" kern="1200" dirty="0">
              <a:latin typeface="+mj-lt"/>
              <a:ea typeface="+mj-ea"/>
              <a:cs typeface="+mj-cs"/>
            </a:endParaRPr>
          </a:p>
        </p:txBody>
      </p:sp>
      <p:sp>
        <p:nvSpPr>
          <p:cNvPr id="5" name="TextBox 4">
            <a:extLst>
              <a:ext uri="{FF2B5EF4-FFF2-40B4-BE49-F238E27FC236}">
                <a16:creationId xmlns:a16="http://schemas.microsoft.com/office/drawing/2014/main" id="{538FDDBD-3F38-420D-A7D3-21043443FFCC}"/>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9" y="2311121"/>
            <a:ext cx="3309608" cy="3993263"/>
          </a:xfrm>
          <a:prstGeom prst="rect">
            <a:avLst/>
          </a:prstGeom>
        </p:spPr>
        <p:txBody>
          <a:bodyPr>
            <a:normAutofit/>
          </a:bodyPr>
          <a:lstStyle/>
          <a:p>
            <a:pPr marL="0" indent="0">
              <a:lnSpc>
                <a:spcPct val="90000"/>
              </a:lnSpc>
              <a:spcBef>
                <a:spcPts val="2500"/>
              </a:spcBef>
              <a:spcAft>
                <a:spcPts val="600"/>
              </a:spcAft>
              <a:buNone/>
            </a:pPr>
            <a:r>
              <a:rPr lang="en-GB" sz="1000" b="1"/>
              <a:t>Automated </a:t>
            </a:r>
            <a:r>
              <a:rPr lang="en-GB" sz="1000" b="1" dirty="0"/>
              <a:t>Alerts</a:t>
            </a:r>
          </a:p>
          <a:p>
            <a:pPr marL="0" lvl="1" indent="0">
              <a:lnSpc>
                <a:spcPct val="90000"/>
              </a:lnSpc>
              <a:spcBef>
                <a:spcPts val="1000"/>
              </a:spcBef>
              <a:spcAft>
                <a:spcPts val="600"/>
              </a:spcAft>
              <a:buNone/>
            </a:pPr>
            <a:r>
              <a:rPr lang="en-GB" sz="1000" dirty="0"/>
              <a:t>Automatically notifies users of covenant breaches or upcoming deadlines to enable prompt action.</a:t>
            </a:r>
          </a:p>
          <a:p>
            <a:pPr marL="0" indent="0">
              <a:lnSpc>
                <a:spcPct val="90000"/>
              </a:lnSpc>
              <a:spcBef>
                <a:spcPts val="2500"/>
              </a:spcBef>
              <a:spcAft>
                <a:spcPts val="600"/>
              </a:spcAft>
              <a:buNone/>
            </a:pPr>
            <a:r>
              <a:rPr lang="en-GB" sz="1000" b="1" dirty="0"/>
              <a:t>Customizable Dashboards</a:t>
            </a:r>
          </a:p>
          <a:p>
            <a:pPr marL="0" lvl="1" indent="0">
              <a:lnSpc>
                <a:spcPct val="90000"/>
              </a:lnSpc>
              <a:spcBef>
                <a:spcPts val="1000"/>
              </a:spcBef>
              <a:spcAft>
                <a:spcPts val="600"/>
              </a:spcAft>
              <a:buNone/>
            </a:pPr>
            <a:r>
              <a:rPr lang="en-GB" sz="1000" dirty="0"/>
              <a:t>Allows users to tailor dashboard views for personalized monitoring and reporting needs.</a:t>
            </a:r>
          </a:p>
          <a:p>
            <a:pPr marL="0" indent="0">
              <a:lnSpc>
                <a:spcPct val="90000"/>
              </a:lnSpc>
              <a:spcBef>
                <a:spcPts val="2500"/>
              </a:spcBef>
              <a:spcAft>
                <a:spcPts val="600"/>
              </a:spcAft>
              <a:buNone/>
            </a:pPr>
            <a:r>
              <a:rPr lang="en-GB" sz="1000" b="1" dirty="0"/>
              <a:t>Seamless Integration</a:t>
            </a:r>
          </a:p>
          <a:p>
            <a:pPr marL="0" lvl="1" indent="0">
              <a:lnSpc>
                <a:spcPct val="90000"/>
              </a:lnSpc>
              <a:spcBef>
                <a:spcPts val="1000"/>
              </a:spcBef>
              <a:spcAft>
                <a:spcPts val="600"/>
              </a:spcAft>
              <a:buNone/>
            </a:pPr>
            <a:r>
              <a:rPr lang="en-GB" sz="1000" dirty="0"/>
              <a:t>Integrates smoothly with existing loan management platforms for comprehensive covenant oversight.</a:t>
            </a:r>
          </a:p>
        </p:txBody>
      </p:sp>
      <p:pic>
        <p:nvPicPr>
          <p:cNvPr id="4" name="Content Placeholder 3">
            <a:extLst>
              <a:ext uri="{FF2B5EF4-FFF2-40B4-BE49-F238E27FC236}">
                <a16:creationId xmlns:a16="http://schemas.microsoft.com/office/drawing/2014/main" id="{5E16D6EC-7273-4E26-944B-0C54C825C1E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5136995" y="1279707"/>
            <a:ext cx="6466741" cy="4300383"/>
          </a:xfrm>
          <a:prstGeom prst="rect">
            <a:avLst/>
          </a:prstGeom>
          <a:noFill/>
        </p:spPr>
      </p:pic>
    </p:spTree>
    <p:extLst>
      <p:ext uri="{BB962C8B-B14F-4D97-AF65-F5344CB8AC3E}">
        <p14:creationId xmlns:p14="http://schemas.microsoft.com/office/powerpoint/2010/main" val="2842602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1873</Words>
  <Application>Microsoft Office PowerPoint</Application>
  <PresentationFormat>Widescreen</PresentationFormat>
  <Paragraphs>170</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DuneVTI</vt:lpstr>
      <vt:lpstr>Investor Pitch Deck: Project Bento – A Desktop-First Covenant Command Center for the Modern Loan Market</vt:lpstr>
      <vt:lpstr>Today's Agenda</vt:lpstr>
      <vt:lpstr>Market Opportunity and Problem Statement</vt:lpstr>
      <vt:lpstr>Rearview Mirror</vt:lpstr>
      <vt:lpstr>Rearview Mirror</vt:lpstr>
      <vt:lpstr>Gap in Existing Monitoring Solutions</vt:lpstr>
      <vt:lpstr>Solution Overview: Project Bento</vt:lpstr>
      <vt:lpstr>Project Bento: The Proactive Covenant Command Center.</vt:lpstr>
      <vt:lpstr>Project Bento: The Proactive Command Center</vt:lpstr>
      <vt:lpstr>How Project Bento Modernizes Portfolio Health Monitoring</vt:lpstr>
      <vt:lpstr>Product Design and Technology</vt:lpstr>
      <vt:lpstr>Secure, Local-First Architecture.</vt:lpstr>
      <vt:lpstr>Core Technology Stack and Integration Capabilities</vt:lpstr>
      <vt:lpstr>Security, Compliance, and Scalability</vt:lpstr>
      <vt:lpstr>Go-to-Market Strategy and Business Model</vt:lpstr>
      <vt:lpstr>Target Customers and Market Segments</vt:lpstr>
      <vt:lpstr>Sales Channels and Partnership Opportunities</vt:lpstr>
      <vt:lpstr>Preventing Defaults, Protecting Capital.</vt:lpstr>
      <vt:lpstr>Commercial Viability and Growth Potential</vt:lpstr>
      <vt:lpstr>Initial Traction and Customer Validation</vt:lpstr>
      <vt:lpstr>Competitive Landscape and Differentiation</vt:lpstr>
      <vt:lpstr>Growth Projections and Investor Returns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Niraj Adhikary</dc:creator>
  <cp:lastModifiedBy>Niraj Adhikary</cp:lastModifiedBy>
  <cp:revision>46</cp:revision>
  <dcterms:created xsi:type="dcterms:W3CDTF">2025-12-09T10:17:15Z</dcterms:created>
  <dcterms:modified xsi:type="dcterms:W3CDTF">2025-12-09T10:56:24Z</dcterms:modified>
</cp:coreProperties>
</file>